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309" r:id="rId2"/>
    <p:sldId id="259" r:id="rId3"/>
    <p:sldId id="260" r:id="rId4"/>
    <p:sldId id="270" r:id="rId5"/>
    <p:sldId id="261" r:id="rId6"/>
    <p:sldId id="302" r:id="rId7"/>
    <p:sldId id="262" r:id="rId8"/>
    <p:sldId id="319" r:id="rId9"/>
    <p:sldId id="271" r:id="rId10"/>
    <p:sldId id="343" r:id="rId11"/>
    <p:sldId id="321" r:id="rId12"/>
    <p:sldId id="322" r:id="rId13"/>
    <p:sldId id="323" r:id="rId14"/>
    <p:sldId id="326" r:id="rId15"/>
    <p:sldId id="324" r:id="rId16"/>
    <p:sldId id="325" r:id="rId17"/>
    <p:sldId id="328" r:id="rId18"/>
    <p:sldId id="329" r:id="rId19"/>
    <p:sldId id="263" r:id="rId20"/>
    <p:sldId id="327" r:id="rId21"/>
    <p:sldId id="320" r:id="rId22"/>
    <p:sldId id="354" r:id="rId23"/>
    <p:sldId id="355" r:id="rId24"/>
    <p:sldId id="357" r:id="rId25"/>
    <p:sldId id="361" r:id="rId26"/>
    <p:sldId id="362" r:id="rId27"/>
    <p:sldId id="356" r:id="rId28"/>
    <p:sldId id="353" r:id="rId29"/>
    <p:sldId id="331" r:id="rId30"/>
    <p:sldId id="332" r:id="rId31"/>
    <p:sldId id="336" r:id="rId32"/>
    <p:sldId id="337" r:id="rId33"/>
    <p:sldId id="333" r:id="rId34"/>
    <p:sldId id="334" r:id="rId35"/>
    <p:sldId id="335" r:id="rId36"/>
    <p:sldId id="363" r:id="rId37"/>
    <p:sldId id="371" r:id="rId38"/>
    <p:sldId id="365" r:id="rId39"/>
    <p:sldId id="382" r:id="rId40"/>
    <p:sldId id="383" r:id="rId41"/>
    <p:sldId id="347" r:id="rId42"/>
    <p:sldId id="375" r:id="rId43"/>
    <p:sldId id="366" r:id="rId44"/>
    <p:sldId id="374" r:id="rId45"/>
    <p:sldId id="370" r:id="rId46"/>
    <p:sldId id="367" r:id="rId47"/>
    <p:sldId id="368" r:id="rId48"/>
    <p:sldId id="372" r:id="rId49"/>
    <p:sldId id="373" r:id="rId50"/>
    <p:sldId id="369" r:id="rId51"/>
    <p:sldId id="377" r:id="rId52"/>
    <p:sldId id="376" r:id="rId53"/>
    <p:sldId id="350" r:id="rId54"/>
    <p:sldId id="378" r:id="rId55"/>
    <p:sldId id="385" r:id="rId56"/>
    <p:sldId id="379" r:id="rId57"/>
    <p:sldId id="380" r:id="rId58"/>
    <p:sldId id="386" r:id="rId59"/>
    <p:sldId id="389" r:id="rId60"/>
    <p:sldId id="388" r:id="rId61"/>
    <p:sldId id="387" r:id="rId62"/>
    <p:sldId id="390" r:id="rId63"/>
    <p:sldId id="381" r:id="rId6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520" autoAdjust="0"/>
  </p:normalViewPr>
  <p:slideViewPr>
    <p:cSldViewPr>
      <p:cViewPr varScale="1">
        <p:scale>
          <a:sx n="67" d="100"/>
          <a:sy n="67" d="100"/>
        </p:scale>
        <p:origin x="1260" y="5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092087-F28B-4FCF-A7EB-E661BB2E2DF5}" type="datetimeFigureOut">
              <a:rPr lang="en-US" smtClean="0"/>
              <a:t>2/25/2020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A62BED-FD66-41D7-A471-071F972F9796}" type="slidenum">
              <a:rPr lang="en-US" smtClean="0"/>
              <a:t>‹#›</a:t>
            </a:fld>
            <a:endParaRPr lang="en-US"/>
          </a:p>
        </p:txBody>
      </p:sp>
    </p:spTree>
    <p:extLst>
      <p:ext uri="{BB962C8B-B14F-4D97-AF65-F5344CB8AC3E}">
        <p14:creationId xmlns:p14="http://schemas.microsoft.com/office/powerpoint/2010/main" val="2394645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The reason for this wonderful effect is that the trees protect each other from their individual errors</a:t>
            </a:r>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C1A62BED-FD66-41D7-A471-071F972F9796}" type="slidenum">
              <a:rPr lang="en-US" smtClean="0"/>
              <a:t>61</a:t>
            </a:fld>
            <a:endParaRPr lang="en-US"/>
          </a:p>
        </p:txBody>
      </p:sp>
    </p:spTree>
    <p:extLst>
      <p:ext uri="{BB962C8B-B14F-4D97-AF65-F5344CB8AC3E}">
        <p14:creationId xmlns:p14="http://schemas.microsoft.com/office/powerpoint/2010/main" val="3249201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2/25/2020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a:t>Decision Tree – Entropy and Gini Index</a:t>
            </a:r>
          </a:p>
        </p:txBody>
      </p:sp>
      <p:sp>
        <p:nvSpPr>
          <p:cNvPr id="5" name="Subtitle 4"/>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39191793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 of Entropy</a:t>
            </a:r>
          </a:p>
        </p:txBody>
      </p:sp>
      <p:sp>
        <p:nvSpPr>
          <p:cNvPr id="3" name="Content Placeholder 2"/>
          <p:cNvSpPr>
            <a:spLocks noGrp="1"/>
          </p:cNvSpPr>
          <p:nvPr>
            <p:ph idx="1"/>
          </p:nvPr>
        </p:nvSpPr>
        <p:spPr/>
        <p:txBody>
          <a:bodyPr>
            <a:normAutofit fontScale="77500" lnSpcReduction="20000"/>
          </a:bodyPr>
          <a:lstStyle/>
          <a:p>
            <a:pPr marL="0" indent="0">
              <a:buNone/>
            </a:pPr>
            <a:r>
              <a:rPr lang="en-IN" dirty="0"/>
              <a:t>Let us say you have a bag of balls. </a:t>
            </a:r>
          </a:p>
          <a:p>
            <a:pPr marL="514350" indent="-514350">
              <a:buFont typeface="+mj-lt"/>
              <a:buAutoNum type="arabicPeriod"/>
            </a:pPr>
            <a:r>
              <a:rPr lang="en-IN" dirty="0"/>
              <a:t>You grab one ball from the bag and put it on the table. How many ways can you arrange that ball? The answer: one way. </a:t>
            </a:r>
          </a:p>
          <a:p>
            <a:pPr marL="514350" indent="-514350">
              <a:buFont typeface="+mj-lt"/>
              <a:buAutoNum type="arabicPeriod"/>
            </a:pPr>
            <a:r>
              <a:rPr lang="en-IN" dirty="0"/>
              <a:t>What if we grab two balls and ask the same question? Now there are more ways to arrange the two balls. </a:t>
            </a:r>
          </a:p>
          <a:p>
            <a:pPr marL="514350" indent="-514350">
              <a:buFont typeface="+mj-lt"/>
              <a:buAutoNum type="arabicPeriod"/>
            </a:pPr>
            <a:r>
              <a:rPr lang="en-IN" dirty="0"/>
              <a:t>We keep doing this until all the balls are on the table. At this point, there are so many ways to arrange the bag of balls, you might not even be able to count the number of ways. </a:t>
            </a:r>
          </a:p>
          <a:p>
            <a:r>
              <a:rPr lang="en-IN" dirty="0"/>
              <a:t>This situation is very much like entropy.</a:t>
            </a:r>
          </a:p>
          <a:p>
            <a:r>
              <a:rPr lang="en-IN" dirty="0"/>
              <a:t>The higher the entropy (meaning the more ways the system can be arranged), the more the system is disordered.</a:t>
            </a:r>
          </a:p>
        </p:txBody>
      </p:sp>
    </p:spTree>
    <p:extLst>
      <p:ext uri="{BB962C8B-B14F-4D97-AF65-F5344CB8AC3E}">
        <p14:creationId xmlns:p14="http://schemas.microsoft.com/office/powerpoint/2010/main" val="723542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 is Impurity (in Entropy)</a:t>
            </a:r>
          </a:p>
        </p:txBody>
      </p:sp>
      <p:pic>
        <p:nvPicPr>
          <p:cNvPr id="102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499" t="19744" r="3015" b="8932"/>
          <a:stretch/>
        </p:blipFill>
        <p:spPr bwMode="auto">
          <a:xfrm>
            <a:off x="748146" y="2493818"/>
            <a:ext cx="7606146" cy="32281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8938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200" dirty="0"/>
              <a:t>TASK: FRUITS should have matching Labels</a:t>
            </a:r>
            <a:br>
              <a:rPr lang="en-IN" sz="3200" dirty="0"/>
            </a:br>
            <a:endParaRPr lang="en-IN" sz="3200" dirty="0"/>
          </a:p>
        </p:txBody>
      </p:sp>
      <p:pic>
        <p:nvPicPr>
          <p:cNvPr id="2051"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057163"/>
            <a:ext cx="8229600" cy="3612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895326" y="1219200"/>
            <a:ext cx="6612034" cy="1754326"/>
          </a:xfrm>
          <a:prstGeom prst="rect">
            <a:avLst/>
          </a:prstGeom>
          <a:noFill/>
        </p:spPr>
        <p:txBody>
          <a:bodyPr wrap="square" rtlCol="0">
            <a:spAutoFit/>
          </a:bodyPr>
          <a:lstStyle/>
          <a:p>
            <a:r>
              <a:rPr lang="en-IN" dirty="0"/>
              <a:t>Example: Apples should have the same label  (Apples).</a:t>
            </a:r>
          </a:p>
          <a:p>
            <a:r>
              <a:rPr lang="en-IN" dirty="0"/>
              <a:t>If you have to pick Apples and Labels from 2 baskets, you will always get matching labels. So the impurity is  0</a:t>
            </a:r>
          </a:p>
          <a:p>
            <a:endParaRPr lang="en-IN" dirty="0"/>
          </a:p>
          <a:p>
            <a:r>
              <a:rPr lang="en-IN" dirty="0"/>
              <a:t>Impurity is also the degree of Randomness. In the Basket the degree of Randomness is Less, so impurity is zero</a:t>
            </a:r>
          </a:p>
        </p:txBody>
      </p:sp>
      <p:sp>
        <p:nvSpPr>
          <p:cNvPr id="5" name="TextBox 4"/>
          <p:cNvSpPr txBox="1"/>
          <p:nvPr/>
        </p:nvSpPr>
        <p:spPr>
          <a:xfrm>
            <a:off x="3505200" y="5238988"/>
            <a:ext cx="3765326" cy="646331"/>
          </a:xfrm>
          <a:prstGeom prst="rect">
            <a:avLst/>
          </a:prstGeom>
          <a:noFill/>
        </p:spPr>
        <p:txBody>
          <a:bodyPr wrap="none" rtlCol="0">
            <a:spAutoFit/>
          </a:bodyPr>
          <a:lstStyle/>
          <a:p>
            <a:r>
              <a:rPr lang="en-IN" dirty="0"/>
              <a:t>Entropy is 0</a:t>
            </a:r>
          </a:p>
          <a:p>
            <a:r>
              <a:rPr lang="en-IN" dirty="0"/>
              <a:t>Because Apple and Apple Label Match</a:t>
            </a:r>
          </a:p>
        </p:txBody>
      </p:sp>
    </p:spTree>
    <p:extLst>
      <p:ext uri="{BB962C8B-B14F-4D97-AF65-F5344CB8AC3E}">
        <p14:creationId xmlns:p14="http://schemas.microsoft.com/office/powerpoint/2010/main" val="1457989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600" dirty="0"/>
              <a:t>TASK: FRUITS should have matching Labels</a:t>
            </a:r>
            <a:br>
              <a:rPr lang="en-IN" sz="3600" dirty="0"/>
            </a:br>
            <a:endParaRPr lang="en-IN" sz="3600" dirty="0"/>
          </a:p>
        </p:txBody>
      </p:sp>
      <p:pic>
        <p:nvPicPr>
          <p:cNvPr id="307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980903"/>
            <a:ext cx="8229600" cy="3764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95326" y="1491871"/>
            <a:ext cx="6612034" cy="1477328"/>
          </a:xfrm>
          <a:prstGeom prst="rect">
            <a:avLst/>
          </a:prstGeom>
          <a:noFill/>
        </p:spPr>
        <p:txBody>
          <a:bodyPr wrap="square" rtlCol="0">
            <a:spAutoFit/>
          </a:bodyPr>
          <a:lstStyle/>
          <a:p>
            <a:r>
              <a:rPr lang="en-IN" dirty="0"/>
              <a:t>Example: Apples should have the same label  (Apples).</a:t>
            </a:r>
          </a:p>
          <a:p>
            <a:r>
              <a:rPr lang="en-IN" dirty="0"/>
              <a:t>If you have 2 baskets with </a:t>
            </a:r>
            <a:r>
              <a:rPr lang="en-IN" dirty="0">
                <a:solidFill>
                  <a:srgbClr val="FF0000"/>
                </a:solidFill>
              </a:rPr>
              <a:t>different fruits and different labels.</a:t>
            </a:r>
          </a:p>
          <a:p>
            <a:endParaRPr lang="en-IN" dirty="0">
              <a:solidFill>
                <a:srgbClr val="FF0000"/>
              </a:solidFill>
            </a:endParaRPr>
          </a:p>
          <a:p>
            <a:r>
              <a:rPr lang="en-IN" dirty="0"/>
              <a:t>If you have to pick any Random FRUIT or LABEL , it may or may not match</a:t>
            </a:r>
          </a:p>
        </p:txBody>
      </p:sp>
    </p:spTree>
    <p:extLst>
      <p:ext uri="{BB962C8B-B14F-4D97-AF65-F5344CB8AC3E}">
        <p14:creationId xmlns:p14="http://schemas.microsoft.com/office/powerpoint/2010/main" val="538695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600" dirty="0"/>
              <a:t>TASK: FRUITS should have matching Labels</a:t>
            </a:r>
            <a:br>
              <a:rPr lang="en-IN" sz="3600" dirty="0"/>
            </a:br>
            <a:endParaRPr lang="en-IN" sz="3600" dirty="0"/>
          </a:p>
        </p:txBody>
      </p:sp>
      <p:pic>
        <p:nvPicPr>
          <p:cNvPr id="7"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9147" t="25595" r="12877" b="16865"/>
          <a:stretch/>
        </p:blipFill>
        <p:spPr bwMode="auto">
          <a:xfrm>
            <a:off x="457200" y="2209800"/>
            <a:ext cx="8229600" cy="3414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895326" y="1491871"/>
            <a:ext cx="6612034" cy="1200329"/>
          </a:xfrm>
          <a:prstGeom prst="rect">
            <a:avLst/>
          </a:prstGeom>
          <a:noFill/>
        </p:spPr>
        <p:txBody>
          <a:bodyPr wrap="square" rtlCol="0">
            <a:spAutoFit/>
          </a:bodyPr>
          <a:lstStyle/>
          <a:p>
            <a:r>
              <a:rPr lang="en-IN" dirty="0"/>
              <a:t>Example: Apples should have the same label  (Apples).</a:t>
            </a:r>
          </a:p>
          <a:p>
            <a:endParaRPr lang="en-IN" dirty="0"/>
          </a:p>
          <a:p>
            <a:r>
              <a:rPr lang="en-IN" dirty="0"/>
              <a:t>It may happen  a Banana is match with a Cherry Label</a:t>
            </a:r>
          </a:p>
          <a:p>
            <a:r>
              <a:rPr lang="en-IN" dirty="0"/>
              <a:t>So impurity is not equal to zero</a:t>
            </a:r>
          </a:p>
        </p:txBody>
      </p:sp>
      <p:sp>
        <p:nvSpPr>
          <p:cNvPr id="9" name="TextBox 8"/>
          <p:cNvSpPr txBox="1"/>
          <p:nvPr/>
        </p:nvSpPr>
        <p:spPr>
          <a:xfrm>
            <a:off x="3200400" y="5562600"/>
            <a:ext cx="3893566" cy="923330"/>
          </a:xfrm>
          <a:prstGeom prst="rect">
            <a:avLst/>
          </a:prstGeom>
          <a:noFill/>
        </p:spPr>
        <p:txBody>
          <a:bodyPr wrap="none" rtlCol="0">
            <a:spAutoFit/>
          </a:bodyPr>
          <a:lstStyle/>
          <a:p>
            <a:r>
              <a:rPr lang="en-IN" dirty="0"/>
              <a:t>Entropy not equal to 0</a:t>
            </a:r>
          </a:p>
          <a:p>
            <a:r>
              <a:rPr lang="en-IN" dirty="0"/>
              <a:t>Entropy is more than 0 or closer to 1</a:t>
            </a:r>
          </a:p>
          <a:p>
            <a:r>
              <a:rPr lang="en-IN" dirty="0"/>
              <a:t>Because Fruits  and Label Do not Match</a:t>
            </a:r>
          </a:p>
        </p:txBody>
      </p:sp>
    </p:spTree>
    <p:extLst>
      <p:ext uri="{BB962C8B-B14F-4D97-AF65-F5344CB8AC3E}">
        <p14:creationId xmlns:p14="http://schemas.microsoft.com/office/powerpoint/2010/main" val="1617175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Entropy</a:t>
            </a:r>
          </a:p>
        </p:txBody>
      </p:sp>
      <p:pic>
        <p:nvPicPr>
          <p:cNvPr id="5124"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55010" y="1219200"/>
            <a:ext cx="5633979"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371600" y="5867400"/>
            <a:ext cx="2749984" cy="923330"/>
          </a:xfrm>
          <a:prstGeom prst="rect">
            <a:avLst/>
          </a:prstGeom>
          <a:noFill/>
        </p:spPr>
        <p:txBody>
          <a:bodyPr wrap="none" rtlCol="0">
            <a:spAutoFit/>
          </a:bodyPr>
          <a:lstStyle/>
          <a:p>
            <a:r>
              <a:rPr lang="en-IN" dirty="0"/>
              <a:t>Data Contains all Yes</a:t>
            </a:r>
          </a:p>
          <a:p>
            <a:r>
              <a:rPr lang="en-IN" dirty="0"/>
              <a:t>Data Contains similar Types</a:t>
            </a:r>
          </a:p>
          <a:p>
            <a:r>
              <a:rPr lang="en-IN" dirty="0"/>
              <a:t>More Pure</a:t>
            </a:r>
          </a:p>
        </p:txBody>
      </p:sp>
      <p:sp>
        <p:nvSpPr>
          <p:cNvPr id="9" name="TextBox 8"/>
          <p:cNvSpPr txBox="1"/>
          <p:nvPr/>
        </p:nvSpPr>
        <p:spPr>
          <a:xfrm>
            <a:off x="4876800" y="5934670"/>
            <a:ext cx="3207160" cy="923330"/>
          </a:xfrm>
          <a:prstGeom prst="rect">
            <a:avLst/>
          </a:prstGeom>
          <a:noFill/>
        </p:spPr>
        <p:txBody>
          <a:bodyPr wrap="none" rtlCol="0">
            <a:spAutoFit/>
          </a:bodyPr>
          <a:lstStyle/>
          <a:p>
            <a:r>
              <a:rPr lang="en-IN" dirty="0"/>
              <a:t>Data Contains mix of Yes and No</a:t>
            </a:r>
          </a:p>
          <a:p>
            <a:r>
              <a:rPr lang="en-IN" dirty="0"/>
              <a:t>Data Contains Mix Types</a:t>
            </a:r>
          </a:p>
          <a:p>
            <a:r>
              <a:rPr lang="en-IN" dirty="0"/>
              <a:t>Less Pure</a:t>
            </a:r>
          </a:p>
        </p:txBody>
      </p:sp>
    </p:spTree>
    <p:extLst>
      <p:ext uri="{BB962C8B-B14F-4D97-AF65-F5344CB8AC3E}">
        <p14:creationId xmlns:p14="http://schemas.microsoft.com/office/powerpoint/2010/main" val="4162654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Entropy</a:t>
            </a:r>
          </a:p>
        </p:txBody>
      </p:sp>
      <p:pic>
        <p:nvPicPr>
          <p:cNvPr id="6148"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70283" y="1905000"/>
            <a:ext cx="5512604"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Connector 5"/>
          <p:cNvCxnSpPr/>
          <p:nvPr/>
        </p:nvCxnSpPr>
        <p:spPr>
          <a:xfrm>
            <a:off x="4800600" y="4495800"/>
            <a:ext cx="4572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248400" y="4495800"/>
            <a:ext cx="381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6043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Half Yes, Half No, Entropy =1</a:t>
            </a:r>
          </a:p>
        </p:txBody>
      </p:sp>
      <p:cxnSp>
        <p:nvCxnSpPr>
          <p:cNvPr id="6" name="Straight Connector 5"/>
          <p:cNvCxnSpPr/>
          <p:nvPr/>
        </p:nvCxnSpPr>
        <p:spPr>
          <a:xfrm>
            <a:off x="4800600" y="4495800"/>
            <a:ext cx="4572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248400" y="4495800"/>
            <a:ext cx="381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9"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8807" t="8992" r="8669" b="17324"/>
          <a:stretch/>
        </p:blipFill>
        <p:spPr bwMode="auto">
          <a:xfrm>
            <a:off x="3379238" y="1524000"/>
            <a:ext cx="5738323"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31745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[Total Yes] or  [Total No] Entropy] =0</a:t>
            </a:r>
          </a:p>
        </p:txBody>
      </p:sp>
      <p:cxnSp>
        <p:nvCxnSpPr>
          <p:cNvPr id="6" name="Straight Connector 5"/>
          <p:cNvCxnSpPr/>
          <p:nvPr/>
        </p:nvCxnSpPr>
        <p:spPr>
          <a:xfrm>
            <a:off x="4800600" y="4495800"/>
            <a:ext cx="4572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248400" y="4495800"/>
            <a:ext cx="381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0410" t="12718" r="21091" b="22149"/>
          <a:stretch/>
        </p:blipFill>
        <p:spPr bwMode="auto">
          <a:xfrm>
            <a:off x="3654230" y="1499937"/>
            <a:ext cx="5009147" cy="47645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847593" y="2478323"/>
            <a:ext cx="2149050" cy="369332"/>
          </a:xfrm>
          <a:prstGeom prst="rect">
            <a:avLst/>
          </a:prstGeom>
          <a:noFill/>
        </p:spPr>
        <p:txBody>
          <a:bodyPr wrap="none" rtlCol="0">
            <a:spAutoFit/>
          </a:bodyPr>
          <a:lstStyle/>
          <a:p>
            <a:r>
              <a:rPr lang="en-IN" dirty="0"/>
              <a:t>Value of Log 1 is zero</a:t>
            </a:r>
          </a:p>
        </p:txBody>
      </p:sp>
      <p:sp>
        <p:nvSpPr>
          <p:cNvPr id="9" name="TextBox 8"/>
          <p:cNvSpPr txBox="1"/>
          <p:nvPr/>
        </p:nvSpPr>
        <p:spPr>
          <a:xfrm>
            <a:off x="5847593" y="5587283"/>
            <a:ext cx="2149050" cy="369332"/>
          </a:xfrm>
          <a:prstGeom prst="rect">
            <a:avLst/>
          </a:prstGeom>
          <a:noFill/>
        </p:spPr>
        <p:txBody>
          <a:bodyPr wrap="none" rtlCol="0">
            <a:spAutoFit/>
          </a:bodyPr>
          <a:lstStyle/>
          <a:p>
            <a:r>
              <a:rPr lang="en-IN" dirty="0"/>
              <a:t>Value of Log 1 is zero</a:t>
            </a:r>
          </a:p>
        </p:txBody>
      </p:sp>
    </p:spTree>
    <p:extLst>
      <p:ext uri="{BB962C8B-B14F-4D97-AF65-F5344CB8AC3E}">
        <p14:creationId xmlns:p14="http://schemas.microsoft.com/office/powerpoint/2010/main" val="2537348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315" y="30480"/>
            <a:ext cx="8229600" cy="1143000"/>
          </a:xfrm>
        </p:spPr>
        <p:txBody>
          <a:bodyPr/>
          <a:lstStyle/>
          <a:p>
            <a:r>
              <a:rPr lang="en-IN" dirty="0"/>
              <a:t>Entropy</a:t>
            </a:r>
          </a:p>
        </p:txBody>
      </p:sp>
      <p:pic>
        <p:nvPicPr>
          <p:cNvPr id="4098"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8613"/>
          <a:stretch/>
        </p:blipFill>
        <p:spPr bwMode="auto">
          <a:xfrm>
            <a:off x="1567786" y="1000482"/>
            <a:ext cx="5943602" cy="41165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295400" y="5919788"/>
            <a:ext cx="1308563" cy="369332"/>
          </a:xfrm>
          <a:prstGeom prst="rect">
            <a:avLst/>
          </a:prstGeom>
          <a:noFill/>
        </p:spPr>
        <p:txBody>
          <a:bodyPr wrap="none" rtlCol="0">
            <a:spAutoFit/>
          </a:bodyPr>
          <a:lstStyle/>
          <a:p>
            <a:r>
              <a:rPr lang="en-IN" dirty="0"/>
              <a:t>Highly Pure </a:t>
            </a:r>
          </a:p>
        </p:txBody>
      </p:sp>
      <p:sp>
        <p:nvSpPr>
          <p:cNvPr id="5" name="TextBox 4"/>
          <p:cNvSpPr txBox="1"/>
          <p:nvPr/>
        </p:nvSpPr>
        <p:spPr>
          <a:xfrm>
            <a:off x="6705599" y="5886212"/>
            <a:ext cx="1550617" cy="369332"/>
          </a:xfrm>
          <a:prstGeom prst="rect">
            <a:avLst/>
          </a:prstGeom>
          <a:noFill/>
        </p:spPr>
        <p:txBody>
          <a:bodyPr wrap="none" rtlCol="0">
            <a:spAutoFit/>
          </a:bodyPr>
          <a:lstStyle/>
          <a:p>
            <a:r>
              <a:rPr lang="en-IN" dirty="0"/>
              <a:t>Highly Impure </a:t>
            </a:r>
          </a:p>
        </p:txBody>
      </p:sp>
      <p:sp>
        <p:nvSpPr>
          <p:cNvPr id="6" name="TextBox 5"/>
          <p:cNvSpPr txBox="1"/>
          <p:nvPr/>
        </p:nvSpPr>
        <p:spPr>
          <a:xfrm>
            <a:off x="1385801" y="5147548"/>
            <a:ext cx="1254895" cy="369332"/>
          </a:xfrm>
          <a:prstGeom prst="rect">
            <a:avLst/>
          </a:prstGeom>
          <a:noFill/>
        </p:spPr>
        <p:txBody>
          <a:bodyPr wrap="none" rtlCol="0">
            <a:spAutoFit/>
          </a:bodyPr>
          <a:lstStyle/>
          <a:p>
            <a:r>
              <a:rPr lang="en-IN" dirty="0"/>
              <a:t>Entropy = 0</a:t>
            </a:r>
          </a:p>
        </p:txBody>
      </p:sp>
      <p:sp>
        <p:nvSpPr>
          <p:cNvPr id="8" name="TextBox 7"/>
          <p:cNvSpPr txBox="1"/>
          <p:nvPr/>
        </p:nvSpPr>
        <p:spPr>
          <a:xfrm>
            <a:off x="6553200" y="5147548"/>
            <a:ext cx="1254895" cy="369332"/>
          </a:xfrm>
          <a:prstGeom prst="rect">
            <a:avLst/>
          </a:prstGeom>
          <a:noFill/>
        </p:spPr>
        <p:txBody>
          <a:bodyPr wrap="none" rtlCol="0">
            <a:spAutoFit/>
          </a:bodyPr>
          <a:lstStyle/>
          <a:p>
            <a:r>
              <a:rPr lang="en-IN" dirty="0"/>
              <a:t>Entropy = 1</a:t>
            </a:r>
          </a:p>
        </p:txBody>
      </p:sp>
      <p:sp>
        <p:nvSpPr>
          <p:cNvPr id="9" name="TextBox 8"/>
          <p:cNvSpPr txBox="1"/>
          <p:nvPr/>
        </p:nvSpPr>
        <p:spPr>
          <a:xfrm>
            <a:off x="1143000" y="6238518"/>
            <a:ext cx="3324115" cy="646331"/>
          </a:xfrm>
          <a:prstGeom prst="rect">
            <a:avLst/>
          </a:prstGeom>
          <a:noFill/>
        </p:spPr>
        <p:txBody>
          <a:bodyPr wrap="none" rtlCol="0">
            <a:spAutoFit/>
          </a:bodyPr>
          <a:lstStyle/>
          <a:p>
            <a:r>
              <a:rPr lang="en-IN" dirty="0"/>
              <a:t>Data is  Pure, Randomness = 0</a:t>
            </a:r>
          </a:p>
          <a:p>
            <a:r>
              <a:rPr lang="en-IN" dirty="0"/>
              <a:t>Data is of the Same Type, All Yes </a:t>
            </a:r>
          </a:p>
        </p:txBody>
      </p:sp>
      <p:sp>
        <p:nvSpPr>
          <p:cNvPr id="10" name="TextBox 9"/>
          <p:cNvSpPr txBox="1"/>
          <p:nvPr/>
        </p:nvSpPr>
        <p:spPr>
          <a:xfrm>
            <a:off x="4876800" y="6249234"/>
            <a:ext cx="4003147" cy="646331"/>
          </a:xfrm>
          <a:prstGeom prst="rect">
            <a:avLst/>
          </a:prstGeom>
          <a:noFill/>
        </p:spPr>
        <p:txBody>
          <a:bodyPr wrap="none" rtlCol="0">
            <a:spAutoFit/>
          </a:bodyPr>
          <a:lstStyle/>
          <a:p>
            <a:r>
              <a:rPr lang="en-IN" dirty="0"/>
              <a:t>Data is  Impure, Randomness is high</a:t>
            </a:r>
          </a:p>
          <a:p>
            <a:r>
              <a:rPr lang="en-IN" dirty="0"/>
              <a:t>Data is of the 2 Types,  Half Yes + Half No</a:t>
            </a:r>
          </a:p>
        </p:txBody>
      </p:sp>
    </p:spTree>
    <p:extLst>
      <p:ext uri="{BB962C8B-B14F-4D97-AF65-F5344CB8AC3E}">
        <p14:creationId xmlns:p14="http://schemas.microsoft.com/office/powerpoint/2010/main" val="3770542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07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3000" y="2067719"/>
            <a:ext cx="6858000" cy="3590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8009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Entropy</a:t>
            </a:r>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76400" y="1600200"/>
            <a:ext cx="5943602" cy="50580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83128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Information Gain</a:t>
            </a:r>
          </a:p>
        </p:txBody>
      </p:sp>
      <p:pic>
        <p:nvPicPr>
          <p:cNvPr id="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8641" t="12459" r="7972" b="20533"/>
          <a:stretch/>
        </p:blipFill>
        <p:spPr bwMode="auto">
          <a:xfrm>
            <a:off x="1365145" y="1600200"/>
            <a:ext cx="6413710"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72789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a:t>Decision Tree – Play Golf	 </a:t>
            </a:r>
          </a:p>
        </p:txBody>
      </p:sp>
      <p:sp>
        <p:nvSpPr>
          <p:cNvPr id="5" name="Subtitle 4"/>
          <p:cNvSpPr>
            <a:spLocks noGrp="1"/>
          </p:cNvSpPr>
          <p:nvPr>
            <p:ph type="subTitle" idx="1"/>
          </p:nvPr>
        </p:nvSpPr>
        <p:spPr/>
        <p:txBody>
          <a:bodyPr/>
          <a:lstStyle/>
          <a:p>
            <a:endParaRPr lang="en-IN"/>
          </a:p>
        </p:txBody>
      </p:sp>
    </p:spTree>
    <p:extLst>
      <p:ext uri="{BB962C8B-B14F-4D97-AF65-F5344CB8AC3E}">
        <p14:creationId xmlns:p14="http://schemas.microsoft.com/office/powerpoint/2010/main" val="4275188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Decision Tree</a:t>
            </a:r>
          </a:p>
        </p:txBody>
      </p:sp>
      <p:sp>
        <p:nvSpPr>
          <p:cNvPr id="2" name="Content Placeholder 1"/>
          <p:cNvSpPr>
            <a:spLocks noGrp="1"/>
          </p:cNvSpPr>
          <p:nvPr>
            <p:ph idx="1"/>
          </p:nvPr>
        </p:nvSpPr>
        <p:spPr/>
        <p:txBody>
          <a:bodyPr/>
          <a:lstStyle/>
          <a:p>
            <a:r>
              <a:rPr lang="en-IN" dirty="0"/>
              <a:t>To predict if a player will play golf that day based on the weather (Outlook, Temperature, Humidity, Windy).</a:t>
            </a:r>
          </a:p>
        </p:txBody>
      </p:sp>
    </p:spTree>
    <p:extLst>
      <p:ext uri="{BB962C8B-B14F-4D97-AF65-F5344CB8AC3E}">
        <p14:creationId xmlns:p14="http://schemas.microsoft.com/office/powerpoint/2010/main" val="13511496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eft Brace 4"/>
          <p:cNvSpPr/>
          <p:nvPr/>
        </p:nvSpPr>
        <p:spPr>
          <a:xfrm rot="5400000">
            <a:off x="3637756" y="-2534444"/>
            <a:ext cx="533400" cy="651668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7" name="Left Brace 6"/>
          <p:cNvSpPr/>
          <p:nvPr/>
        </p:nvSpPr>
        <p:spPr>
          <a:xfrm rot="5400000">
            <a:off x="7556023" y="63977"/>
            <a:ext cx="624841" cy="125888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 name="TextBox 7"/>
          <p:cNvSpPr txBox="1"/>
          <p:nvPr/>
        </p:nvSpPr>
        <p:spPr>
          <a:xfrm>
            <a:off x="3312078" y="152400"/>
            <a:ext cx="1183722" cy="369332"/>
          </a:xfrm>
          <a:prstGeom prst="rect">
            <a:avLst/>
          </a:prstGeom>
          <a:noFill/>
        </p:spPr>
        <p:txBody>
          <a:bodyPr wrap="none" rtlCol="0">
            <a:spAutoFit/>
          </a:bodyPr>
          <a:lstStyle/>
          <a:p>
            <a:r>
              <a:rPr lang="en-IN" dirty="0"/>
              <a:t>Predictors </a:t>
            </a:r>
          </a:p>
        </p:txBody>
      </p:sp>
      <p:sp>
        <p:nvSpPr>
          <p:cNvPr id="10" name="TextBox 9"/>
          <p:cNvSpPr txBox="1"/>
          <p:nvPr/>
        </p:nvSpPr>
        <p:spPr>
          <a:xfrm>
            <a:off x="7464903" y="76200"/>
            <a:ext cx="764697" cy="369332"/>
          </a:xfrm>
          <a:prstGeom prst="rect">
            <a:avLst/>
          </a:prstGeom>
          <a:noFill/>
        </p:spPr>
        <p:txBody>
          <a:bodyPr wrap="none" rtlCol="0">
            <a:spAutoFit/>
          </a:bodyPr>
          <a:lstStyle/>
          <a:p>
            <a:r>
              <a:rPr lang="en-IN" dirty="0"/>
              <a:t>Target</a:t>
            </a:r>
          </a:p>
        </p:txBody>
      </p:sp>
      <p:graphicFrame>
        <p:nvGraphicFramePr>
          <p:cNvPr id="9" name="Table 8"/>
          <p:cNvGraphicFramePr>
            <a:graphicFrameLocks noGrp="1"/>
          </p:cNvGraphicFramePr>
          <p:nvPr>
            <p:extLst>
              <p:ext uri="{D42A27DB-BD31-4B8C-83A1-F6EECF244321}">
                <p14:modId xmlns:p14="http://schemas.microsoft.com/office/powerpoint/2010/main" val="2265946893"/>
              </p:ext>
            </p:extLst>
          </p:nvPr>
        </p:nvGraphicFramePr>
        <p:xfrm>
          <a:off x="685800" y="990600"/>
          <a:ext cx="7848600" cy="5182567"/>
        </p:xfrm>
        <a:graphic>
          <a:graphicData uri="http://schemas.openxmlformats.org/drawingml/2006/table">
            <a:tbl>
              <a:tblPr>
                <a:tableStyleId>{5C22544A-7EE6-4342-B048-85BDC9FD1C3A}</a:tableStyleId>
              </a:tblPr>
              <a:tblGrid>
                <a:gridCol w="654050">
                  <a:extLst>
                    <a:ext uri="{9D8B030D-6E8A-4147-A177-3AD203B41FA5}">
                      <a16:colId xmlns:a16="http://schemas.microsoft.com/office/drawing/2014/main" val="20000"/>
                    </a:ext>
                  </a:extLst>
                </a:gridCol>
                <a:gridCol w="1962150">
                  <a:extLst>
                    <a:ext uri="{9D8B030D-6E8A-4147-A177-3AD203B41FA5}">
                      <a16:colId xmlns:a16="http://schemas.microsoft.com/office/drawing/2014/main" val="20001"/>
                    </a:ext>
                  </a:extLst>
                </a:gridCol>
                <a:gridCol w="1308100">
                  <a:extLst>
                    <a:ext uri="{9D8B030D-6E8A-4147-A177-3AD203B41FA5}">
                      <a16:colId xmlns:a16="http://schemas.microsoft.com/office/drawing/2014/main" val="20002"/>
                    </a:ext>
                  </a:extLst>
                </a:gridCol>
                <a:gridCol w="1308100">
                  <a:extLst>
                    <a:ext uri="{9D8B030D-6E8A-4147-A177-3AD203B41FA5}">
                      <a16:colId xmlns:a16="http://schemas.microsoft.com/office/drawing/2014/main" val="20003"/>
                    </a:ext>
                  </a:extLst>
                </a:gridCol>
                <a:gridCol w="1308100">
                  <a:extLst>
                    <a:ext uri="{9D8B030D-6E8A-4147-A177-3AD203B41FA5}">
                      <a16:colId xmlns:a16="http://schemas.microsoft.com/office/drawing/2014/main" val="20004"/>
                    </a:ext>
                  </a:extLst>
                </a:gridCol>
                <a:gridCol w="1308100">
                  <a:extLst>
                    <a:ext uri="{9D8B030D-6E8A-4147-A177-3AD203B41FA5}">
                      <a16:colId xmlns:a16="http://schemas.microsoft.com/office/drawing/2014/main" val="20005"/>
                    </a:ext>
                  </a:extLst>
                </a:gridCol>
              </a:tblGrid>
              <a:tr h="348481">
                <a:tc>
                  <a:txBody>
                    <a:bodyPr/>
                    <a:lstStyle/>
                    <a:p>
                      <a:pPr algn="l" fontAlgn="b"/>
                      <a:r>
                        <a:rPr lang="en-IN" sz="1600" u="none" strike="noStrike" dirty="0">
                          <a:effectLst/>
                        </a:rPr>
                        <a:t> </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Outlook</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Temp</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Humid</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Windy</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Play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48481">
                <a:tc>
                  <a:txBody>
                    <a:bodyPr/>
                    <a:lstStyle/>
                    <a:p>
                      <a:pPr algn="r" fontAlgn="b"/>
                      <a:r>
                        <a:rPr lang="en-IN" sz="1600" u="none" strike="noStrike" dirty="0">
                          <a:effectLst/>
                        </a:rPr>
                        <a:t>1</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48481">
                <a:tc>
                  <a:txBody>
                    <a:bodyPr/>
                    <a:lstStyle/>
                    <a:p>
                      <a:pPr algn="r" fontAlgn="b"/>
                      <a:r>
                        <a:rPr lang="en-IN" sz="1600" u="none" strike="noStrike">
                          <a:effectLst/>
                        </a:rPr>
                        <a:t>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48481">
                <a:tc>
                  <a:txBody>
                    <a:bodyPr/>
                    <a:lstStyle/>
                    <a:p>
                      <a:pPr algn="r" fontAlgn="b"/>
                      <a:r>
                        <a:rPr lang="en-IN" sz="1600" u="none" strike="noStrike">
                          <a:effectLst/>
                        </a:rPr>
                        <a:t>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48481">
                <a:tc>
                  <a:txBody>
                    <a:bodyPr/>
                    <a:lstStyle/>
                    <a:p>
                      <a:pPr algn="r" fontAlgn="b"/>
                      <a:r>
                        <a:rPr lang="en-IN" sz="1600" u="none" strike="noStrike">
                          <a:effectLst/>
                        </a:rPr>
                        <a:t>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48481">
                <a:tc>
                  <a:txBody>
                    <a:bodyPr/>
                    <a:lstStyle/>
                    <a:p>
                      <a:pPr algn="r" fontAlgn="b"/>
                      <a:r>
                        <a:rPr lang="en-IN" sz="1600" u="none" strike="noStrike">
                          <a:effectLst/>
                        </a:rPr>
                        <a:t>5</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48481">
                <a:tc>
                  <a:txBody>
                    <a:bodyPr/>
                    <a:lstStyle/>
                    <a:p>
                      <a:pPr algn="r" fontAlgn="b"/>
                      <a:r>
                        <a:rPr lang="en-IN" sz="1600" u="none" strike="noStrike">
                          <a:effectLst/>
                        </a:rPr>
                        <a:t>6</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03833">
                <a:tc>
                  <a:txBody>
                    <a:bodyPr/>
                    <a:lstStyle/>
                    <a:p>
                      <a:pPr algn="r" fontAlgn="b"/>
                      <a:r>
                        <a:rPr lang="en-IN" sz="1600" u="none" strike="noStrike">
                          <a:effectLst/>
                        </a:rPr>
                        <a:t>7</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  </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 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 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48481">
                <a:tc>
                  <a:txBody>
                    <a:bodyPr/>
                    <a:lstStyle/>
                    <a:p>
                      <a:pPr algn="r" fontAlgn="b"/>
                      <a:r>
                        <a:rPr lang="en-IN" sz="1600" u="none" strike="noStrike">
                          <a:effectLst/>
                        </a:rPr>
                        <a:t>8</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48481">
                <a:tc>
                  <a:txBody>
                    <a:bodyPr/>
                    <a:lstStyle/>
                    <a:p>
                      <a:pPr algn="r" fontAlgn="b"/>
                      <a:r>
                        <a:rPr lang="en-IN" sz="1600" u="none" strike="noStrike" dirty="0">
                          <a:effectLst/>
                        </a:rPr>
                        <a:t>9</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48481">
                <a:tc>
                  <a:txBody>
                    <a:bodyPr/>
                    <a:lstStyle/>
                    <a:p>
                      <a:pPr algn="r" fontAlgn="b"/>
                      <a:r>
                        <a:rPr lang="en-IN" sz="1600" u="none" strike="noStrike">
                          <a:effectLst/>
                        </a:rPr>
                        <a:t>10</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348481">
                <a:tc>
                  <a:txBody>
                    <a:bodyPr/>
                    <a:lstStyle/>
                    <a:p>
                      <a:pPr algn="r" fontAlgn="b"/>
                      <a:r>
                        <a:rPr lang="en-IN" sz="1600" u="none" strike="noStrike">
                          <a:effectLst/>
                        </a:rPr>
                        <a:t>11</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348481">
                <a:tc>
                  <a:txBody>
                    <a:bodyPr/>
                    <a:lstStyle/>
                    <a:p>
                      <a:pPr algn="r" fontAlgn="b"/>
                      <a:r>
                        <a:rPr lang="en-IN" sz="1600" u="none" strike="noStrike">
                          <a:effectLst/>
                        </a:rPr>
                        <a:t>12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348481">
                <a:tc>
                  <a:txBody>
                    <a:bodyPr/>
                    <a:lstStyle/>
                    <a:p>
                      <a:pPr algn="r" fontAlgn="b"/>
                      <a:r>
                        <a:rPr lang="en-IN" sz="1600" u="none" strike="noStrike">
                          <a:effectLst/>
                        </a:rPr>
                        <a:t>13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348481">
                <a:tc>
                  <a:txBody>
                    <a:bodyPr/>
                    <a:lstStyle/>
                    <a:p>
                      <a:pPr algn="r" fontAlgn="b"/>
                      <a:r>
                        <a:rPr lang="en-IN" sz="1600" u="none" strike="noStrike">
                          <a:effectLst/>
                        </a:rPr>
                        <a:t>14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3261171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US"/>
          </a:p>
        </p:txBody>
      </p:sp>
      <p:graphicFrame>
        <p:nvGraphicFramePr>
          <p:cNvPr id="7" name="Table 6"/>
          <p:cNvGraphicFramePr>
            <a:graphicFrameLocks noGrp="1"/>
          </p:cNvGraphicFramePr>
          <p:nvPr>
            <p:extLst>
              <p:ext uri="{D42A27DB-BD31-4B8C-83A1-F6EECF244321}">
                <p14:modId xmlns:p14="http://schemas.microsoft.com/office/powerpoint/2010/main" val="196467160"/>
              </p:ext>
            </p:extLst>
          </p:nvPr>
        </p:nvGraphicFramePr>
        <p:xfrm>
          <a:off x="685800" y="914400"/>
          <a:ext cx="7848600" cy="5182567"/>
        </p:xfrm>
        <a:graphic>
          <a:graphicData uri="http://schemas.openxmlformats.org/drawingml/2006/table">
            <a:tbl>
              <a:tblPr>
                <a:tableStyleId>{5C22544A-7EE6-4342-B048-85BDC9FD1C3A}</a:tableStyleId>
              </a:tblPr>
              <a:tblGrid>
                <a:gridCol w="654050">
                  <a:extLst>
                    <a:ext uri="{9D8B030D-6E8A-4147-A177-3AD203B41FA5}">
                      <a16:colId xmlns:a16="http://schemas.microsoft.com/office/drawing/2014/main" val="20000"/>
                    </a:ext>
                  </a:extLst>
                </a:gridCol>
                <a:gridCol w="1962150">
                  <a:extLst>
                    <a:ext uri="{9D8B030D-6E8A-4147-A177-3AD203B41FA5}">
                      <a16:colId xmlns:a16="http://schemas.microsoft.com/office/drawing/2014/main" val="20001"/>
                    </a:ext>
                  </a:extLst>
                </a:gridCol>
                <a:gridCol w="1308100">
                  <a:extLst>
                    <a:ext uri="{9D8B030D-6E8A-4147-A177-3AD203B41FA5}">
                      <a16:colId xmlns:a16="http://schemas.microsoft.com/office/drawing/2014/main" val="20002"/>
                    </a:ext>
                  </a:extLst>
                </a:gridCol>
                <a:gridCol w="1308100">
                  <a:extLst>
                    <a:ext uri="{9D8B030D-6E8A-4147-A177-3AD203B41FA5}">
                      <a16:colId xmlns:a16="http://schemas.microsoft.com/office/drawing/2014/main" val="20003"/>
                    </a:ext>
                  </a:extLst>
                </a:gridCol>
                <a:gridCol w="1308100">
                  <a:extLst>
                    <a:ext uri="{9D8B030D-6E8A-4147-A177-3AD203B41FA5}">
                      <a16:colId xmlns:a16="http://schemas.microsoft.com/office/drawing/2014/main" val="20004"/>
                    </a:ext>
                  </a:extLst>
                </a:gridCol>
                <a:gridCol w="1308100">
                  <a:extLst>
                    <a:ext uri="{9D8B030D-6E8A-4147-A177-3AD203B41FA5}">
                      <a16:colId xmlns:a16="http://schemas.microsoft.com/office/drawing/2014/main" val="20005"/>
                    </a:ext>
                  </a:extLst>
                </a:gridCol>
              </a:tblGrid>
              <a:tr h="348481">
                <a:tc>
                  <a:txBody>
                    <a:bodyPr/>
                    <a:lstStyle/>
                    <a:p>
                      <a:pPr algn="l" fontAlgn="b"/>
                      <a:r>
                        <a:rPr lang="en-IN" sz="1600" u="none" strike="noStrike" dirty="0">
                          <a:effectLst/>
                        </a:rPr>
                        <a:t> </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Outlook</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Temp</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Humid</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Windy</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Play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48481">
                <a:tc>
                  <a:txBody>
                    <a:bodyPr/>
                    <a:lstStyle/>
                    <a:p>
                      <a:pPr algn="r" fontAlgn="b"/>
                      <a:r>
                        <a:rPr lang="en-IN" sz="1600" u="none" strike="noStrike" dirty="0">
                          <a:effectLst/>
                        </a:rPr>
                        <a:t>1</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48481">
                <a:tc>
                  <a:txBody>
                    <a:bodyPr/>
                    <a:lstStyle/>
                    <a:p>
                      <a:pPr algn="r" fontAlgn="b"/>
                      <a:r>
                        <a:rPr lang="en-IN" sz="1600" u="none" strike="noStrike">
                          <a:effectLst/>
                        </a:rPr>
                        <a:t>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48481">
                <a:tc>
                  <a:txBody>
                    <a:bodyPr/>
                    <a:lstStyle/>
                    <a:p>
                      <a:pPr algn="r" fontAlgn="b"/>
                      <a:r>
                        <a:rPr lang="en-IN" sz="1600" u="none" strike="noStrike">
                          <a:effectLst/>
                        </a:rPr>
                        <a:t>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48481">
                <a:tc>
                  <a:txBody>
                    <a:bodyPr/>
                    <a:lstStyle/>
                    <a:p>
                      <a:pPr algn="r" fontAlgn="b"/>
                      <a:r>
                        <a:rPr lang="en-IN" sz="1600" u="none" strike="noStrike">
                          <a:effectLst/>
                        </a:rPr>
                        <a:t>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48481">
                <a:tc>
                  <a:txBody>
                    <a:bodyPr/>
                    <a:lstStyle/>
                    <a:p>
                      <a:pPr algn="r" fontAlgn="b"/>
                      <a:r>
                        <a:rPr lang="en-IN" sz="1600" u="none" strike="noStrike">
                          <a:effectLst/>
                        </a:rPr>
                        <a:t>5</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48481">
                <a:tc>
                  <a:txBody>
                    <a:bodyPr/>
                    <a:lstStyle/>
                    <a:p>
                      <a:pPr algn="r" fontAlgn="b"/>
                      <a:r>
                        <a:rPr lang="en-IN" sz="1600" u="none" strike="noStrike">
                          <a:effectLst/>
                        </a:rPr>
                        <a:t>6</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03833">
                <a:tc>
                  <a:txBody>
                    <a:bodyPr/>
                    <a:lstStyle/>
                    <a:p>
                      <a:pPr algn="r" fontAlgn="b"/>
                      <a:r>
                        <a:rPr lang="en-IN" sz="1600" u="none" strike="noStrike">
                          <a:effectLst/>
                        </a:rPr>
                        <a:t>7</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  </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 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 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48481">
                <a:tc>
                  <a:txBody>
                    <a:bodyPr/>
                    <a:lstStyle/>
                    <a:p>
                      <a:pPr algn="r" fontAlgn="b"/>
                      <a:r>
                        <a:rPr lang="en-IN" sz="1600" u="none" strike="noStrike">
                          <a:effectLst/>
                        </a:rPr>
                        <a:t>8</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48481">
                <a:tc>
                  <a:txBody>
                    <a:bodyPr/>
                    <a:lstStyle/>
                    <a:p>
                      <a:pPr algn="r" fontAlgn="b"/>
                      <a:r>
                        <a:rPr lang="en-IN" sz="1600" u="none" strike="noStrike" dirty="0">
                          <a:effectLst/>
                        </a:rPr>
                        <a:t>9</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48481">
                <a:tc>
                  <a:txBody>
                    <a:bodyPr/>
                    <a:lstStyle/>
                    <a:p>
                      <a:pPr algn="r" fontAlgn="b"/>
                      <a:r>
                        <a:rPr lang="en-IN" sz="1600" u="none" strike="noStrike">
                          <a:effectLst/>
                        </a:rPr>
                        <a:t>10</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348481">
                <a:tc>
                  <a:txBody>
                    <a:bodyPr/>
                    <a:lstStyle/>
                    <a:p>
                      <a:pPr algn="r" fontAlgn="b"/>
                      <a:r>
                        <a:rPr lang="en-IN" sz="1600" u="none" strike="noStrike">
                          <a:effectLst/>
                        </a:rPr>
                        <a:t>11</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348481">
                <a:tc>
                  <a:txBody>
                    <a:bodyPr/>
                    <a:lstStyle/>
                    <a:p>
                      <a:pPr algn="r" fontAlgn="b"/>
                      <a:r>
                        <a:rPr lang="en-IN" sz="1600" u="none" strike="noStrike">
                          <a:effectLst/>
                        </a:rPr>
                        <a:t>12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348481">
                <a:tc>
                  <a:txBody>
                    <a:bodyPr/>
                    <a:lstStyle/>
                    <a:p>
                      <a:pPr algn="r" fontAlgn="b"/>
                      <a:r>
                        <a:rPr lang="en-IN" sz="1600" u="none" strike="noStrike">
                          <a:effectLst/>
                        </a:rPr>
                        <a:t>13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348481">
                <a:tc>
                  <a:txBody>
                    <a:bodyPr/>
                    <a:lstStyle/>
                    <a:p>
                      <a:pPr algn="r" fontAlgn="b"/>
                      <a:r>
                        <a:rPr lang="en-IN" sz="1600" u="none" strike="noStrike">
                          <a:effectLst/>
                        </a:rPr>
                        <a:t>14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11090472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7576"/>
          <a:stretch/>
        </p:blipFill>
        <p:spPr bwMode="auto">
          <a:xfrm>
            <a:off x="914400" y="68756"/>
            <a:ext cx="7329056" cy="6484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914400" y="152400"/>
            <a:ext cx="5778441" cy="369332"/>
          </a:xfrm>
          <a:prstGeom prst="rect">
            <a:avLst/>
          </a:prstGeom>
          <a:noFill/>
        </p:spPr>
        <p:txBody>
          <a:bodyPr wrap="none" rtlCol="0">
            <a:spAutoFit/>
          </a:bodyPr>
          <a:lstStyle/>
          <a:p>
            <a:r>
              <a:rPr lang="en-IN" dirty="0"/>
              <a:t>We need to build a Decision Tree, how to Select the Nodes?</a:t>
            </a:r>
          </a:p>
        </p:txBody>
      </p:sp>
    </p:spTree>
    <p:extLst>
      <p:ext uri="{BB962C8B-B14F-4D97-AF65-F5344CB8AC3E}">
        <p14:creationId xmlns:p14="http://schemas.microsoft.com/office/powerpoint/2010/main" val="2349254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52400"/>
            <a:ext cx="8229600" cy="914400"/>
          </a:xfrm>
        </p:spPr>
        <p:txBody>
          <a:bodyPr/>
          <a:lstStyle/>
          <a:p>
            <a:r>
              <a:rPr lang="en-IN" dirty="0"/>
              <a:t>Weather Data	</a:t>
            </a:r>
          </a:p>
        </p:txBody>
      </p:sp>
      <p:graphicFrame>
        <p:nvGraphicFramePr>
          <p:cNvPr id="6" name="Table 5"/>
          <p:cNvGraphicFramePr>
            <a:graphicFrameLocks noGrp="1"/>
          </p:cNvGraphicFramePr>
          <p:nvPr>
            <p:extLst>
              <p:ext uri="{D42A27DB-BD31-4B8C-83A1-F6EECF244321}">
                <p14:modId xmlns:p14="http://schemas.microsoft.com/office/powerpoint/2010/main" val="2841915698"/>
              </p:ext>
            </p:extLst>
          </p:nvPr>
        </p:nvGraphicFramePr>
        <p:xfrm>
          <a:off x="685800" y="990600"/>
          <a:ext cx="7848600" cy="5182567"/>
        </p:xfrm>
        <a:graphic>
          <a:graphicData uri="http://schemas.openxmlformats.org/drawingml/2006/table">
            <a:tbl>
              <a:tblPr>
                <a:tableStyleId>{5C22544A-7EE6-4342-B048-85BDC9FD1C3A}</a:tableStyleId>
              </a:tblPr>
              <a:tblGrid>
                <a:gridCol w="654050">
                  <a:extLst>
                    <a:ext uri="{9D8B030D-6E8A-4147-A177-3AD203B41FA5}">
                      <a16:colId xmlns:a16="http://schemas.microsoft.com/office/drawing/2014/main" val="20000"/>
                    </a:ext>
                  </a:extLst>
                </a:gridCol>
                <a:gridCol w="1962150">
                  <a:extLst>
                    <a:ext uri="{9D8B030D-6E8A-4147-A177-3AD203B41FA5}">
                      <a16:colId xmlns:a16="http://schemas.microsoft.com/office/drawing/2014/main" val="20001"/>
                    </a:ext>
                  </a:extLst>
                </a:gridCol>
                <a:gridCol w="1308100">
                  <a:extLst>
                    <a:ext uri="{9D8B030D-6E8A-4147-A177-3AD203B41FA5}">
                      <a16:colId xmlns:a16="http://schemas.microsoft.com/office/drawing/2014/main" val="20002"/>
                    </a:ext>
                  </a:extLst>
                </a:gridCol>
                <a:gridCol w="1308100">
                  <a:extLst>
                    <a:ext uri="{9D8B030D-6E8A-4147-A177-3AD203B41FA5}">
                      <a16:colId xmlns:a16="http://schemas.microsoft.com/office/drawing/2014/main" val="20003"/>
                    </a:ext>
                  </a:extLst>
                </a:gridCol>
                <a:gridCol w="1308100">
                  <a:extLst>
                    <a:ext uri="{9D8B030D-6E8A-4147-A177-3AD203B41FA5}">
                      <a16:colId xmlns:a16="http://schemas.microsoft.com/office/drawing/2014/main" val="20004"/>
                    </a:ext>
                  </a:extLst>
                </a:gridCol>
                <a:gridCol w="1308100">
                  <a:extLst>
                    <a:ext uri="{9D8B030D-6E8A-4147-A177-3AD203B41FA5}">
                      <a16:colId xmlns:a16="http://schemas.microsoft.com/office/drawing/2014/main" val="20005"/>
                    </a:ext>
                  </a:extLst>
                </a:gridCol>
              </a:tblGrid>
              <a:tr h="348481">
                <a:tc>
                  <a:txBody>
                    <a:bodyPr/>
                    <a:lstStyle/>
                    <a:p>
                      <a:pPr algn="l" fontAlgn="b"/>
                      <a:r>
                        <a:rPr lang="en-IN" sz="1600" u="none" strike="noStrike" dirty="0">
                          <a:effectLst/>
                        </a:rPr>
                        <a:t> </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Outlook</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Temp</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Humid</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Windy</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Play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48481">
                <a:tc>
                  <a:txBody>
                    <a:bodyPr/>
                    <a:lstStyle/>
                    <a:p>
                      <a:pPr algn="r" fontAlgn="b"/>
                      <a:r>
                        <a:rPr lang="en-IN" sz="1600" u="none" strike="noStrike" dirty="0">
                          <a:effectLst/>
                        </a:rPr>
                        <a:t>1</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48481">
                <a:tc>
                  <a:txBody>
                    <a:bodyPr/>
                    <a:lstStyle/>
                    <a:p>
                      <a:pPr algn="r" fontAlgn="b"/>
                      <a:r>
                        <a:rPr lang="en-IN" sz="1600" u="none" strike="noStrike">
                          <a:effectLst/>
                        </a:rPr>
                        <a:t>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48481">
                <a:tc>
                  <a:txBody>
                    <a:bodyPr/>
                    <a:lstStyle/>
                    <a:p>
                      <a:pPr algn="r" fontAlgn="b"/>
                      <a:r>
                        <a:rPr lang="en-IN" sz="1600" u="none" strike="noStrike">
                          <a:effectLst/>
                        </a:rPr>
                        <a:t>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48481">
                <a:tc>
                  <a:txBody>
                    <a:bodyPr/>
                    <a:lstStyle/>
                    <a:p>
                      <a:pPr algn="r" fontAlgn="b"/>
                      <a:r>
                        <a:rPr lang="en-IN" sz="1600" u="none" strike="noStrike">
                          <a:effectLst/>
                        </a:rPr>
                        <a:t>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48481">
                <a:tc>
                  <a:txBody>
                    <a:bodyPr/>
                    <a:lstStyle/>
                    <a:p>
                      <a:pPr algn="r" fontAlgn="b"/>
                      <a:r>
                        <a:rPr lang="en-IN" sz="1600" u="none" strike="noStrike">
                          <a:effectLst/>
                        </a:rPr>
                        <a:t>5</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48481">
                <a:tc>
                  <a:txBody>
                    <a:bodyPr/>
                    <a:lstStyle/>
                    <a:p>
                      <a:pPr algn="r" fontAlgn="b"/>
                      <a:r>
                        <a:rPr lang="en-IN" sz="1600" u="none" strike="noStrike">
                          <a:effectLst/>
                        </a:rPr>
                        <a:t>6</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03833">
                <a:tc>
                  <a:txBody>
                    <a:bodyPr/>
                    <a:lstStyle/>
                    <a:p>
                      <a:pPr algn="r" fontAlgn="b"/>
                      <a:r>
                        <a:rPr lang="en-IN" sz="1600" u="none" strike="noStrike">
                          <a:effectLst/>
                        </a:rPr>
                        <a:t>7</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  </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 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 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48481">
                <a:tc>
                  <a:txBody>
                    <a:bodyPr/>
                    <a:lstStyle/>
                    <a:p>
                      <a:pPr algn="r" fontAlgn="b"/>
                      <a:r>
                        <a:rPr lang="en-IN" sz="1600" u="none" strike="noStrike">
                          <a:effectLst/>
                        </a:rPr>
                        <a:t>8</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48481">
                <a:tc>
                  <a:txBody>
                    <a:bodyPr/>
                    <a:lstStyle/>
                    <a:p>
                      <a:pPr algn="r" fontAlgn="b"/>
                      <a:r>
                        <a:rPr lang="en-IN" sz="1600" u="none" strike="noStrike" dirty="0">
                          <a:effectLst/>
                        </a:rPr>
                        <a:t>9</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48481">
                <a:tc>
                  <a:txBody>
                    <a:bodyPr/>
                    <a:lstStyle/>
                    <a:p>
                      <a:pPr algn="r" fontAlgn="b"/>
                      <a:r>
                        <a:rPr lang="en-IN" sz="1600" u="none" strike="noStrike">
                          <a:effectLst/>
                        </a:rPr>
                        <a:t>10</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348481">
                <a:tc>
                  <a:txBody>
                    <a:bodyPr/>
                    <a:lstStyle/>
                    <a:p>
                      <a:pPr algn="r" fontAlgn="b"/>
                      <a:r>
                        <a:rPr lang="en-IN" sz="1600" u="none" strike="noStrike">
                          <a:effectLst/>
                        </a:rPr>
                        <a:t>11</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348481">
                <a:tc>
                  <a:txBody>
                    <a:bodyPr/>
                    <a:lstStyle/>
                    <a:p>
                      <a:pPr algn="r" fontAlgn="b"/>
                      <a:r>
                        <a:rPr lang="en-IN" sz="1600" u="none" strike="noStrike">
                          <a:effectLst/>
                        </a:rPr>
                        <a:t>12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348481">
                <a:tc>
                  <a:txBody>
                    <a:bodyPr/>
                    <a:lstStyle/>
                    <a:p>
                      <a:pPr algn="r" fontAlgn="b"/>
                      <a:r>
                        <a:rPr lang="en-IN" sz="1600" u="none" strike="noStrike">
                          <a:effectLst/>
                        </a:rPr>
                        <a:t>13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348481">
                <a:tc>
                  <a:txBody>
                    <a:bodyPr/>
                    <a:lstStyle/>
                    <a:p>
                      <a:pPr algn="r" fontAlgn="b"/>
                      <a:r>
                        <a:rPr lang="en-IN" sz="1600" u="none" strike="noStrike">
                          <a:effectLst/>
                        </a:rPr>
                        <a:t>14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6313051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Compute Entropy Of Total </a:t>
            </a:r>
            <a:r>
              <a:rPr lang="en-IN" dirty="0" err="1"/>
              <a:t>DataSet</a:t>
            </a:r>
            <a:br>
              <a:rPr lang="en-IN" dirty="0"/>
            </a:br>
            <a:r>
              <a:rPr lang="en-IN" dirty="0"/>
              <a:t>Rows = 14</a:t>
            </a:r>
          </a:p>
        </p:txBody>
      </p:sp>
      <p:pic>
        <p:nvPicPr>
          <p:cNvPr id="5"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822" t="17324" r="41752" b="14693"/>
          <a:stretch/>
        </p:blipFill>
        <p:spPr bwMode="auto">
          <a:xfrm>
            <a:off x="457200" y="2134714"/>
            <a:ext cx="4922520" cy="3456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487680" y="4383142"/>
            <a:ext cx="2788920" cy="1200329"/>
          </a:xfrm>
          <a:prstGeom prst="rect">
            <a:avLst/>
          </a:prstGeom>
          <a:noFill/>
        </p:spPr>
        <p:txBody>
          <a:bodyPr wrap="square" rtlCol="0">
            <a:spAutoFit/>
          </a:bodyPr>
          <a:lstStyle/>
          <a:p>
            <a:r>
              <a:rPr lang="en-IN" sz="2400" dirty="0"/>
              <a:t>E(S) = 0.94</a:t>
            </a:r>
          </a:p>
          <a:p>
            <a:r>
              <a:rPr lang="en-IN" sz="2400" dirty="0"/>
              <a:t>Entropy of the entire </a:t>
            </a:r>
            <a:r>
              <a:rPr lang="en-IN" sz="2400" dirty="0" err="1"/>
              <a:t>datset</a:t>
            </a:r>
            <a:r>
              <a:rPr lang="en-IN" sz="2400" dirty="0"/>
              <a:t> = 0.94</a:t>
            </a:r>
          </a:p>
        </p:txBody>
      </p:sp>
      <p:cxnSp>
        <p:nvCxnSpPr>
          <p:cNvPr id="7" name="Straight Arrow Connector 6"/>
          <p:cNvCxnSpPr/>
          <p:nvPr/>
        </p:nvCxnSpPr>
        <p:spPr>
          <a:xfrm flipH="1" flipV="1">
            <a:off x="800683" y="3934765"/>
            <a:ext cx="381000" cy="41326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9" name="Table 8"/>
          <p:cNvGraphicFramePr>
            <a:graphicFrameLocks noGrp="1"/>
          </p:cNvGraphicFramePr>
          <p:nvPr>
            <p:extLst>
              <p:ext uri="{D42A27DB-BD31-4B8C-83A1-F6EECF244321}">
                <p14:modId xmlns:p14="http://schemas.microsoft.com/office/powerpoint/2010/main" val="891899010"/>
              </p:ext>
            </p:extLst>
          </p:nvPr>
        </p:nvGraphicFramePr>
        <p:xfrm>
          <a:off x="4800600" y="1524000"/>
          <a:ext cx="3886200" cy="4884441"/>
        </p:xfrm>
        <a:graphic>
          <a:graphicData uri="http://schemas.openxmlformats.org/drawingml/2006/table">
            <a:tbl>
              <a:tblPr>
                <a:tableStyleId>{5C22544A-7EE6-4342-B048-85BDC9FD1C3A}</a:tableStyleId>
              </a:tblPr>
              <a:tblGrid>
                <a:gridCol w="323850">
                  <a:extLst>
                    <a:ext uri="{9D8B030D-6E8A-4147-A177-3AD203B41FA5}">
                      <a16:colId xmlns:a16="http://schemas.microsoft.com/office/drawing/2014/main" val="20000"/>
                    </a:ext>
                  </a:extLst>
                </a:gridCol>
                <a:gridCol w="971550">
                  <a:extLst>
                    <a:ext uri="{9D8B030D-6E8A-4147-A177-3AD203B41FA5}">
                      <a16:colId xmlns:a16="http://schemas.microsoft.com/office/drawing/2014/main" val="20001"/>
                    </a:ext>
                  </a:extLst>
                </a:gridCol>
                <a:gridCol w="647700">
                  <a:extLst>
                    <a:ext uri="{9D8B030D-6E8A-4147-A177-3AD203B41FA5}">
                      <a16:colId xmlns:a16="http://schemas.microsoft.com/office/drawing/2014/main" val="20002"/>
                    </a:ext>
                  </a:extLst>
                </a:gridCol>
                <a:gridCol w="647700">
                  <a:extLst>
                    <a:ext uri="{9D8B030D-6E8A-4147-A177-3AD203B41FA5}">
                      <a16:colId xmlns:a16="http://schemas.microsoft.com/office/drawing/2014/main" val="20003"/>
                    </a:ext>
                  </a:extLst>
                </a:gridCol>
                <a:gridCol w="647700">
                  <a:extLst>
                    <a:ext uri="{9D8B030D-6E8A-4147-A177-3AD203B41FA5}">
                      <a16:colId xmlns:a16="http://schemas.microsoft.com/office/drawing/2014/main" val="20004"/>
                    </a:ext>
                  </a:extLst>
                </a:gridCol>
                <a:gridCol w="647700">
                  <a:extLst>
                    <a:ext uri="{9D8B030D-6E8A-4147-A177-3AD203B41FA5}">
                      <a16:colId xmlns:a16="http://schemas.microsoft.com/office/drawing/2014/main" val="20005"/>
                    </a:ext>
                  </a:extLst>
                </a:gridCol>
              </a:tblGrid>
              <a:tr h="313374">
                <a:tc>
                  <a:txBody>
                    <a:bodyPr/>
                    <a:lstStyle/>
                    <a:p>
                      <a:pPr algn="l" fontAlgn="b"/>
                      <a:r>
                        <a:rPr lang="en-IN" sz="1600" u="none" strike="noStrike" dirty="0">
                          <a:effectLst/>
                        </a:rPr>
                        <a:t> </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Outlook</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Temp</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Humid</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Windy</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Play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13374">
                <a:tc>
                  <a:txBody>
                    <a:bodyPr/>
                    <a:lstStyle/>
                    <a:p>
                      <a:pPr algn="r" fontAlgn="b"/>
                      <a:r>
                        <a:rPr lang="en-IN" sz="1600" u="none" strike="noStrike" dirty="0">
                          <a:effectLst/>
                        </a:rPr>
                        <a:t>1</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13374">
                <a:tc>
                  <a:txBody>
                    <a:bodyPr/>
                    <a:lstStyle/>
                    <a:p>
                      <a:pPr algn="r" fontAlgn="b"/>
                      <a:r>
                        <a:rPr lang="en-IN" sz="1600" u="none" strike="noStrike">
                          <a:effectLst/>
                        </a:rPr>
                        <a:t>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13374">
                <a:tc>
                  <a:txBody>
                    <a:bodyPr/>
                    <a:lstStyle/>
                    <a:p>
                      <a:pPr algn="r" fontAlgn="b"/>
                      <a:r>
                        <a:rPr lang="en-IN" sz="1600" u="none" strike="noStrike">
                          <a:effectLst/>
                        </a:rPr>
                        <a:t>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13374">
                <a:tc>
                  <a:txBody>
                    <a:bodyPr/>
                    <a:lstStyle/>
                    <a:p>
                      <a:pPr algn="r" fontAlgn="b"/>
                      <a:r>
                        <a:rPr lang="en-IN" sz="1600" u="none" strike="noStrike">
                          <a:effectLst/>
                        </a:rPr>
                        <a:t>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13374">
                <a:tc>
                  <a:txBody>
                    <a:bodyPr/>
                    <a:lstStyle/>
                    <a:p>
                      <a:pPr algn="r" fontAlgn="b"/>
                      <a:r>
                        <a:rPr lang="en-IN" sz="1600" u="none" strike="noStrike">
                          <a:effectLst/>
                        </a:rPr>
                        <a:t>5</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13374">
                <a:tc>
                  <a:txBody>
                    <a:bodyPr/>
                    <a:lstStyle/>
                    <a:p>
                      <a:pPr algn="r" fontAlgn="b"/>
                      <a:r>
                        <a:rPr lang="en-IN" sz="1600" u="none" strike="noStrike">
                          <a:effectLst/>
                        </a:rPr>
                        <a:t>6</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67746">
                <a:tc>
                  <a:txBody>
                    <a:bodyPr/>
                    <a:lstStyle/>
                    <a:p>
                      <a:pPr algn="r" fontAlgn="b"/>
                      <a:r>
                        <a:rPr lang="en-IN" sz="1600" u="none" strike="noStrike">
                          <a:effectLst/>
                        </a:rPr>
                        <a:t>7</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  </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 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 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13374">
                <a:tc>
                  <a:txBody>
                    <a:bodyPr/>
                    <a:lstStyle/>
                    <a:p>
                      <a:pPr algn="r" fontAlgn="b"/>
                      <a:r>
                        <a:rPr lang="en-IN" sz="1600" u="none" strike="noStrike">
                          <a:effectLst/>
                        </a:rPr>
                        <a:t>8</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13374">
                <a:tc>
                  <a:txBody>
                    <a:bodyPr/>
                    <a:lstStyle/>
                    <a:p>
                      <a:pPr algn="r" fontAlgn="b"/>
                      <a:r>
                        <a:rPr lang="en-IN" sz="1600" u="none" strike="noStrike" dirty="0">
                          <a:effectLst/>
                        </a:rPr>
                        <a:t>9</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13374">
                <a:tc>
                  <a:txBody>
                    <a:bodyPr/>
                    <a:lstStyle/>
                    <a:p>
                      <a:pPr algn="r" fontAlgn="b"/>
                      <a:r>
                        <a:rPr lang="en-IN" sz="1600" u="none" strike="noStrike">
                          <a:effectLst/>
                        </a:rPr>
                        <a:t>10</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313374">
                <a:tc>
                  <a:txBody>
                    <a:bodyPr/>
                    <a:lstStyle/>
                    <a:p>
                      <a:pPr algn="r" fontAlgn="b"/>
                      <a:r>
                        <a:rPr lang="en-IN" sz="1600" u="none" strike="noStrike">
                          <a:effectLst/>
                        </a:rPr>
                        <a:t>11</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313374">
                <a:tc>
                  <a:txBody>
                    <a:bodyPr/>
                    <a:lstStyle/>
                    <a:p>
                      <a:pPr algn="r" fontAlgn="b"/>
                      <a:r>
                        <a:rPr lang="en-IN" sz="1600" u="none" strike="noStrike">
                          <a:effectLst/>
                        </a:rPr>
                        <a:t>12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313374">
                <a:tc>
                  <a:txBody>
                    <a:bodyPr/>
                    <a:lstStyle/>
                    <a:p>
                      <a:pPr algn="r" fontAlgn="b"/>
                      <a:r>
                        <a:rPr lang="en-IN" sz="1600" u="none" strike="noStrike">
                          <a:effectLst/>
                        </a:rPr>
                        <a:t>13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313374">
                <a:tc>
                  <a:txBody>
                    <a:bodyPr/>
                    <a:lstStyle/>
                    <a:p>
                      <a:pPr algn="r" fontAlgn="b"/>
                      <a:r>
                        <a:rPr lang="en-IN" sz="1600" u="none" strike="noStrike">
                          <a:effectLst/>
                        </a:rPr>
                        <a:t>14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16602318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Which Node to select as Root Node</a:t>
            </a:r>
          </a:p>
        </p:txBody>
      </p:sp>
      <p:pic>
        <p:nvPicPr>
          <p:cNvPr id="5"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055" t="20614" r="48807" b="9101"/>
          <a:stretch/>
        </p:blipFill>
        <p:spPr bwMode="auto">
          <a:xfrm>
            <a:off x="457200" y="2055384"/>
            <a:ext cx="4221480" cy="36155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6" name="Table 5"/>
          <p:cNvGraphicFramePr>
            <a:graphicFrameLocks noGrp="1"/>
          </p:cNvGraphicFramePr>
          <p:nvPr>
            <p:extLst>
              <p:ext uri="{D42A27DB-BD31-4B8C-83A1-F6EECF244321}">
                <p14:modId xmlns:p14="http://schemas.microsoft.com/office/powerpoint/2010/main" val="1280637278"/>
              </p:ext>
            </p:extLst>
          </p:nvPr>
        </p:nvGraphicFramePr>
        <p:xfrm>
          <a:off x="4800600" y="1524000"/>
          <a:ext cx="3886200" cy="4884441"/>
        </p:xfrm>
        <a:graphic>
          <a:graphicData uri="http://schemas.openxmlformats.org/drawingml/2006/table">
            <a:tbl>
              <a:tblPr>
                <a:tableStyleId>{5C22544A-7EE6-4342-B048-85BDC9FD1C3A}</a:tableStyleId>
              </a:tblPr>
              <a:tblGrid>
                <a:gridCol w="323850">
                  <a:extLst>
                    <a:ext uri="{9D8B030D-6E8A-4147-A177-3AD203B41FA5}">
                      <a16:colId xmlns:a16="http://schemas.microsoft.com/office/drawing/2014/main" val="20000"/>
                    </a:ext>
                  </a:extLst>
                </a:gridCol>
                <a:gridCol w="971550">
                  <a:extLst>
                    <a:ext uri="{9D8B030D-6E8A-4147-A177-3AD203B41FA5}">
                      <a16:colId xmlns:a16="http://schemas.microsoft.com/office/drawing/2014/main" val="20001"/>
                    </a:ext>
                  </a:extLst>
                </a:gridCol>
                <a:gridCol w="647700">
                  <a:extLst>
                    <a:ext uri="{9D8B030D-6E8A-4147-A177-3AD203B41FA5}">
                      <a16:colId xmlns:a16="http://schemas.microsoft.com/office/drawing/2014/main" val="20002"/>
                    </a:ext>
                  </a:extLst>
                </a:gridCol>
                <a:gridCol w="647700">
                  <a:extLst>
                    <a:ext uri="{9D8B030D-6E8A-4147-A177-3AD203B41FA5}">
                      <a16:colId xmlns:a16="http://schemas.microsoft.com/office/drawing/2014/main" val="20003"/>
                    </a:ext>
                  </a:extLst>
                </a:gridCol>
                <a:gridCol w="647700">
                  <a:extLst>
                    <a:ext uri="{9D8B030D-6E8A-4147-A177-3AD203B41FA5}">
                      <a16:colId xmlns:a16="http://schemas.microsoft.com/office/drawing/2014/main" val="20004"/>
                    </a:ext>
                  </a:extLst>
                </a:gridCol>
                <a:gridCol w="647700">
                  <a:extLst>
                    <a:ext uri="{9D8B030D-6E8A-4147-A177-3AD203B41FA5}">
                      <a16:colId xmlns:a16="http://schemas.microsoft.com/office/drawing/2014/main" val="20005"/>
                    </a:ext>
                  </a:extLst>
                </a:gridCol>
              </a:tblGrid>
              <a:tr h="313374">
                <a:tc>
                  <a:txBody>
                    <a:bodyPr/>
                    <a:lstStyle/>
                    <a:p>
                      <a:pPr algn="l" fontAlgn="b"/>
                      <a:r>
                        <a:rPr lang="en-IN" sz="1600" u="none" strike="noStrike" dirty="0">
                          <a:effectLst/>
                        </a:rPr>
                        <a:t> </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Outlook</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Temp</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Humid</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Windy</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Play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13374">
                <a:tc>
                  <a:txBody>
                    <a:bodyPr/>
                    <a:lstStyle/>
                    <a:p>
                      <a:pPr algn="r" fontAlgn="b"/>
                      <a:r>
                        <a:rPr lang="en-IN" sz="1600" u="none" strike="noStrike" dirty="0">
                          <a:effectLst/>
                        </a:rPr>
                        <a:t>1</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13374">
                <a:tc>
                  <a:txBody>
                    <a:bodyPr/>
                    <a:lstStyle/>
                    <a:p>
                      <a:pPr algn="r" fontAlgn="b"/>
                      <a:r>
                        <a:rPr lang="en-IN" sz="1600" u="none" strike="noStrike">
                          <a:effectLst/>
                        </a:rPr>
                        <a:t>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13374">
                <a:tc>
                  <a:txBody>
                    <a:bodyPr/>
                    <a:lstStyle/>
                    <a:p>
                      <a:pPr algn="r" fontAlgn="b"/>
                      <a:r>
                        <a:rPr lang="en-IN" sz="1600" u="none" strike="noStrike">
                          <a:effectLst/>
                        </a:rPr>
                        <a:t>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13374">
                <a:tc>
                  <a:txBody>
                    <a:bodyPr/>
                    <a:lstStyle/>
                    <a:p>
                      <a:pPr algn="r" fontAlgn="b"/>
                      <a:r>
                        <a:rPr lang="en-IN" sz="1600" u="none" strike="noStrike">
                          <a:effectLst/>
                        </a:rPr>
                        <a:t>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13374">
                <a:tc>
                  <a:txBody>
                    <a:bodyPr/>
                    <a:lstStyle/>
                    <a:p>
                      <a:pPr algn="r" fontAlgn="b"/>
                      <a:r>
                        <a:rPr lang="en-IN" sz="1600" u="none" strike="noStrike">
                          <a:effectLst/>
                        </a:rPr>
                        <a:t>5</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13374">
                <a:tc>
                  <a:txBody>
                    <a:bodyPr/>
                    <a:lstStyle/>
                    <a:p>
                      <a:pPr algn="r" fontAlgn="b"/>
                      <a:r>
                        <a:rPr lang="en-IN" sz="1600" u="none" strike="noStrike">
                          <a:effectLst/>
                        </a:rPr>
                        <a:t>6</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67746">
                <a:tc>
                  <a:txBody>
                    <a:bodyPr/>
                    <a:lstStyle/>
                    <a:p>
                      <a:pPr algn="r" fontAlgn="b"/>
                      <a:r>
                        <a:rPr lang="en-IN" sz="1600" u="none" strike="noStrike">
                          <a:effectLst/>
                        </a:rPr>
                        <a:t>7</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  </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 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 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13374">
                <a:tc>
                  <a:txBody>
                    <a:bodyPr/>
                    <a:lstStyle/>
                    <a:p>
                      <a:pPr algn="r" fontAlgn="b"/>
                      <a:r>
                        <a:rPr lang="en-IN" sz="1600" u="none" strike="noStrike">
                          <a:effectLst/>
                        </a:rPr>
                        <a:t>8</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13374">
                <a:tc>
                  <a:txBody>
                    <a:bodyPr/>
                    <a:lstStyle/>
                    <a:p>
                      <a:pPr algn="r" fontAlgn="b"/>
                      <a:r>
                        <a:rPr lang="en-IN" sz="1600" u="none" strike="noStrike" dirty="0">
                          <a:effectLst/>
                        </a:rPr>
                        <a:t>9</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13374">
                <a:tc>
                  <a:txBody>
                    <a:bodyPr/>
                    <a:lstStyle/>
                    <a:p>
                      <a:pPr algn="r" fontAlgn="b"/>
                      <a:r>
                        <a:rPr lang="en-IN" sz="1600" u="none" strike="noStrike">
                          <a:effectLst/>
                        </a:rPr>
                        <a:t>10</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313374">
                <a:tc>
                  <a:txBody>
                    <a:bodyPr/>
                    <a:lstStyle/>
                    <a:p>
                      <a:pPr algn="r" fontAlgn="b"/>
                      <a:r>
                        <a:rPr lang="en-IN" sz="1600" u="none" strike="noStrike">
                          <a:effectLst/>
                        </a:rPr>
                        <a:t>11</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313374">
                <a:tc>
                  <a:txBody>
                    <a:bodyPr/>
                    <a:lstStyle/>
                    <a:p>
                      <a:pPr algn="r" fontAlgn="b"/>
                      <a:r>
                        <a:rPr lang="en-IN" sz="1600" u="none" strike="noStrike">
                          <a:effectLst/>
                        </a:rPr>
                        <a:t>12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313374">
                <a:tc>
                  <a:txBody>
                    <a:bodyPr/>
                    <a:lstStyle/>
                    <a:p>
                      <a:pPr algn="r" fontAlgn="b"/>
                      <a:r>
                        <a:rPr lang="en-IN" sz="1600" u="none" strike="noStrike">
                          <a:effectLst/>
                        </a:rPr>
                        <a:t>13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313374">
                <a:tc>
                  <a:txBody>
                    <a:bodyPr/>
                    <a:lstStyle/>
                    <a:p>
                      <a:pPr algn="r" fontAlgn="b"/>
                      <a:r>
                        <a:rPr lang="en-IN" sz="1600" u="none" strike="noStrike">
                          <a:effectLst/>
                        </a:rPr>
                        <a:t>14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1135337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Definitions</a:t>
            </a:r>
          </a:p>
        </p:txBody>
      </p:sp>
      <p:sp>
        <p:nvSpPr>
          <p:cNvPr id="3" name="Content Placeholder 2"/>
          <p:cNvSpPr>
            <a:spLocks noGrp="1"/>
          </p:cNvSpPr>
          <p:nvPr>
            <p:ph idx="1"/>
          </p:nvPr>
        </p:nvSpPr>
        <p:spPr/>
        <p:txBody>
          <a:bodyPr>
            <a:normAutofit fontScale="92500"/>
          </a:bodyPr>
          <a:lstStyle/>
          <a:p>
            <a:r>
              <a:rPr lang="en-IN" dirty="0"/>
              <a:t>Root Node: It represents entire population or sample and this further gets divided into two or more homogeneous sets.</a:t>
            </a:r>
          </a:p>
          <a:p>
            <a:r>
              <a:rPr lang="en-IN" dirty="0"/>
              <a:t>Splitting: It is a process of dividing a node into two or more sub-nodes.</a:t>
            </a:r>
          </a:p>
          <a:p>
            <a:r>
              <a:rPr lang="en-IN" dirty="0"/>
              <a:t>Decision Node: When a sub-node splits into further sub-nodes, then it is called decision node.</a:t>
            </a:r>
          </a:p>
          <a:p>
            <a:r>
              <a:rPr lang="en-IN" dirty="0"/>
              <a:t>Leaf/ Terminal Node: Nodes with no children (no further split) is called Leaf or Terminal node.</a:t>
            </a:r>
          </a:p>
        </p:txBody>
      </p:sp>
    </p:spTree>
    <p:extLst>
      <p:ext uri="{BB962C8B-B14F-4D97-AF65-F5344CB8AC3E}">
        <p14:creationId xmlns:p14="http://schemas.microsoft.com/office/powerpoint/2010/main" val="40993760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Calculated Entropy and Information Gain for Each Node</a:t>
            </a:r>
          </a:p>
        </p:txBody>
      </p:sp>
      <p:pic>
        <p:nvPicPr>
          <p:cNvPr id="5"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9494" t="18421" r="40965" b="10198"/>
          <a:stretch/>
        </p:blipFill>
        <p:spPr bwMode="auto">
          <a:xfrm>
            <a:off x="590200" y="1905000"/>
            <a:ext cx="4785360" cy="38765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90200" y="5105400"/>
            <a:ext cx="566181" cy="646331"/>
          </a:xfrm>
          <a:prstGeom prst="rect">
            <a:avLst/>
          </a:prstGeom>
          <a:noFill/>
        </p:spPr>
        <p:txBody>
          <a:bodyPr wrap="none" rtlCol="0">
            <a:spAutoFit/>
          </a:bodyPr>
          <a:lstStyle/>
          <a:p>
            <a:r>
              <a:rPr lang="en-IN" dirty="0"/>
              <a:t>Y=2</a:t>
            </a:r>
          </a:p>
          <a:p>
            <a:r>
              <a:rPr lang="en-IN" dirty="0"/>
              <a:t>N=3</a:t>
            </a:r>
          </a:p>
        </p:txBody>
      </p:sp>
      <p:sp>
        <p:nvSpPr>
          <p:cNvPr id="7" name="TextBox 6"/>
          <p:cNvSpPr txBox="1"/>
          <p:nvPr/>
        </p:nvSpPr>
        <p:spPr>
          <a:xfrm>
            <a:off x="1885600" y="5105400"/>
            <a:ext cx="529312" cy="646331"/>
          </a:xfrm>
          <a:prstGeom prst="rect">
            <a:avLst/>
          </a:prstGeom>
          <a:noFill/>
        </p:spPr>
        <p:txBody>
          <a:bodyPr wrap="none" rtlCol="0">
            <a:spAutoFit/>
          </a:bodyPr>
          <a:lstStyle/>
          <a:p>
            <a:r>
              <a:rPr lang="en-IN" dirty="0"/>
              <a:t>Y=4</a:t>
            </a:r>
          </a:p>
          <a:p>
            <a:endParaRPr lang="en-IN" dirty="0"/>
          </a:p>
        </p:txBody>
      </p:sp>
      <p:sp>
        <p:nvSpPr>
          <p:cNvPr id="8" name="TextBox 7"/>
          <p:cNvSpPr txBox="1"/>
          <p:nvPr/>
        </p:nvSpPr>
        <p:spPr>
          <a:xfrm>
            <a:off x="3104800" y="5105400"/>
            <a:ext cx="566181" cy="646331"/>
          </a:xfrm>
          <a:prstGeom prst="rect">
            <a:avLst/>
          </a:prstGeom>
          <a:noFill/>
        </p:spPr>
        <p:txBody>
          <a:bodyPr wrap="none" rtlCol="0">
            <a:spAutoFit/>
          </a:bodyPr>
          <a:lstStyle/>
          <a:p>
            <a:r>
              <a:rPr lang="en-IN" dirty="0"/>
              <a:t>Y=3</a:t>
            </a:r>
          </a:p>
          <a:p>
            <a:r>
              <a:rPr lang="en-IN" dirty="0"/>
              <a:t>N=2</a:t>
            </a:r>
          </a:p>
        </p:txBody>
      </p:sp>
      <p:sp>
        <p:nvSpPr>
          <p:cNvPr id="3" name="TextBox 2"/>
          <p:cNvSpPr txBox="1"/>
          <p:nvPr/>
        </p:nvSpPr>
        <p:spPr>
          <a:xfrm>
            <a:off x="1704254" y="1674614"/>
            <a:ext cx="1184299" cy="369332"/>
          </a:xfrm>
          <a:prstGeom prst="rect">
            <a:avLst/>
          </a:prstGeom>
          <a:noFill/>
        </p:spPr>
        <p:txBody>
          <a:bodyPr wrap="none" rtlCol="0">
            <a:spAutoFit/>
          </a:bodyPr>
          <a:lstStyle/>
          <a:p>
            <a:r>
              <a:rPr lang="en-IN" b="1" dirty="0"/>
              <a:t>Start with </a:t>
            </a:r>
          </a:p>
        </p:txBody>
      </p:sp>
      <p:sp>
        <p:nvSpPr>
          <p:cNvPr id="6" name="TextBox 5"/>
          <p:cNvSpPr txBox="1"/>
          <p:nvPr/>
        </p:nvSpPr>
        <p:spPr>
          <a:xfrm>
            <a:off x="0" y="5247024"/>
            <a:ext cx="582852" cy="369332"/>
          </a:xfrm>
          <a:prstGeom prst="rect">
            <a:avLst/>
          </a:prstGeom>
          <a:noFill/>
        </p:spPr>
        <p:txBody>
          <a:bodyPr wrap="none" rtlCol="0">
            <a:spAutoFit/>
          </a:bodyPr>
          <a:lstStyle/>
          <a:p>
            <a:r>
              <a:rPr lang="en-IN" b="1" dirty="0"/>
              <a:t>Play</a:t>
            </a:r>
          </a:p>
        </p:txBody>
      </p:sp>
      <p:graphicFrame>
        <p:nvGraphicFramePr>
          <p:cNvPr id="10" name="Table 9"/>
          <p:cNvGraphicFramePr>
            <a:graphicFrameLocks noGrp="1"/>
          </p:cNvGraphicFramePr>
          <p:nvPr>
            <p:extLst>
              <p:ext uri="{D42A27DB-BD31-4B8C-83A1-F6EECF244321}">
                <p14:modId xmlns:p14="http://schemas.microsoft.com/office/powerpoint/2010/main" val="2431588771"/>
              </p:ext>
            </p:extLst>
          </p:nvPr>
        </p:nvGraphicFramePr>
        <p:xfrm>
          <a:off x="4800600" y="1524001"/>
          <a:ext cx="3886200" cy="4740689"/>
        </p:xfrm>
        <a:graphic>
          <a:graphicData uri="http://schemas.openxmlformats.org/drawingml/2006/table">
            <a:tbl>
              <a:tblPr>
                <a:tableStyleId>{5C22544A-7EE6-4342-B048-85BDC9FD1C3A}</a:tableStyleId>
              </a:tblPr>
              <a:tblGrid>
                <a:gridCol w="323850">
                  <a:extLst>
                    <a:ext uri="{9D8B030D-6E8A-4147-A177-3AD203B41FA5}">
                      <a16:colId xmlns:a16="http://schemas.microsoft.com/office/drawing/2014/main" val="20000"/>
                    </a:ext>
                  </a:extLst>
                </a:gridCol>
                <a:gridCol w="971550">
                  <a:extLst>
                    <a:ext uri="{9D8B030D-6E8A-4147-A177-3AD203B41FA5}">
                      <a16:colId xmlns:a16="http://schemas.microsoft.com/office/drawing/2014/main" val="20001"/>
                    </a:ext>
                  </a:extLst>
                </a:gridCol>
                <a:gridCol w="647700">
                  <a:extLst>
                    <a:ext uri="{9D8B030D-6E8A-4147-A177-3AD203B41FA5}">
                      <a16:colId xmlns:a16="http://schemas.microsoft.com/office/drawing/2014/main" val="20002"/>
                    </a:ext>
                  </a:extLst>
                </a:gridCol>
                <a:gridCol w="647700">
                  <a:extLst>
                    <a:ext uri="{9D8B030D-6E8A-4147-A177-3AD203B41FA5}">
                      <a16:colId xmlns:a16="http://schemas.microsoft.com/office/drawing/2014/main" val="20003"/>
                    </a:ext>
                  </a:extLst>
                </a:gridCol>
                <a:gridCol w="647700">
                  <a:extLst>
                    <a:ext uri="{9D8B030D-6E8A-4147-A177-3AD203B41FA5}">
                      <a16:colId xmlns:a16="http://schemas.microsoft.com/office/drawing/2014/main" val="20004"/>
                    </a:ext>
                  </a:extLst>
                </a:gridCol>
                <a:gridCol w="647700">
                  <a:extLst>
                    <a:ext uri="{9D8B030D-6E8A-4147-A177-3AD203B41FA5}">
                      <a16:colId xmlns:a16="http://schemas.microsoft.com/office/drawing/2014/main" val="20005"/>
                    </a:ext>
                  </a:extLst>
                </a:gridCol>
              </a:tblGrid>
              <a:tr h="303106">
                <a:tc>
                  <a:txBody>
                    <a:bodyPr/>
                    <a:lstStyle/>
                    <a:p>
                      <a:pPr algn="l" fontAlgn="b"/>
                      <a:r>
                        <a:rPr lang="en-IN" sz="1600" u="none" strike="noStrike" dirty="0">
                          <a:effectLst/>
                        </a:rPr>
                        <a:t> </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Outlook</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Temp</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Humid</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Windy</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Play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03106">
                <a:tc>
                  <a:txBody>
                    <a:bodyPr/>
                    <a:lstStyle/>
                    <a:p>
                      <a:pPr algn="r" fontAlgn="b"/>
                      <a:r>
                        <a:rPr lang="en-IN" sz="1600" u="none" strike="noStrike" dirty="0">
                          <a:effectLst/>
                        </a:rPr>
                        <a:t>1</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03106">
                <a:tc>
                  <a:txBody>
                    <a:bodyPr/>
                    <a:lstStyle/>
                    <a:p>
                      <a:pPr algn="r" fontAlgn="b"/>
                      <a:r>
                        <a:rPr lang="en-IN" sz="1600" u="none" strike="noStrike">
                          <a:effectLst/>
                        </a:rPr>
                        <a:t>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03106">
                <a:tc>
                  <a:txBody>
                    <a:bodyPr/>
                    <a:lstStyle/>
                    <a:p>
                      <a:pPr algn="r" fontAlgn="b"/>
                      <a:r>
                        <a:rPr lang="en-IN" sz="1600" u="none" strike="noStrike">
                          <a:effectLst/>
                        </a:rPr>
                        <a:t>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03106">
                <a:tc>
                  <a:txBody>
                    <a:bodyPr/>
                    <a:lstStyle/>
                    <a:p>
                      <a:pPr algn="r" fontAlgn="b"/>
                      <a:r>
                        <a:rPr lang="en-IN" sz="1600" u="none" strike="noStrike">
                          <a:effectLst/>
                        </a:rPr>
                        <a:t>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03106">
                <a:tc>
                  <a:txBody>
                    <a:bodyPr/>
                    <a:lstStyle/>
                    <a:p>
                      <a:pPr algn="r" fontAlgn="b"/>
                      <a:r>
                        <a:rPr lang="en-IN" sz="1600" u="none" strike="noStrike">
                          <a:effectLst/>
                        </a:rPr>
                        <a:t>5</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03106">
                <a:tc>
                  <a:txBody>
                    <a:bodyPr/>
                    <a:lstStyle/>
                    <a:p>
                      <a:pPr algn="r" fontAlgn="b"/>
                      <a:r>
                        <a:rPr lang="en-IN" sz="1600" u="none" strike="noStrike">
                          <a:effectLst/>
                        </a:rPr>
                        <a:t>6</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80914">
                <a:tc>
                  <a:txBody>
                    <a:bodyPr/>
                    <a:lstStyle/>
                    <a:p>
                      <a:pPr algn="r" fontAlgn="b"/>
                      <a:r>
                        <a:rPr lang="en-IN" sz="1600" u="none" strike="noStrike">
                          <a:effectLst/>
                        </a:rPr>
                        <a:t>7</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  </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 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 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03106">
                <a:tc>
                  <a:txBody>
                    <a:bodyPr/>
                    <a:lstStyle/>
                    <a:p>
                      <a:pPr algn="r" fontAlgn="b"/>
                      <a:r>
                        <a:rPr lang="en-IN" sz="1600" u="none" strike="noStrike">
                          <a:effectLst/>
                        </a:rPr>
                        <a:t>8</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03106">
                <a:tc>
                  <a:txBody>
                    <a:bodyPr/>
                    <a:lstStyle/>
                    <a:p>
                      <a:pPr algn="r" fontAlgn="b"/>
                      <a:r>
                        <a:rPr lang="en-IN" sz="1600" u="none" strike="noStrike" dirty="0">
                          <a:effectLst/>
                        </a:rPr>
                        <a:t>9</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03106">
                <a:tc>
                  <a:txBody>
                    <a:bodyPr/>
                    <a:lstStyle/>
                    <a:p>
                      <a:pPr algn="r" fontAlgn="b"/>
                      <a:r>
                        <a:rPr lang="en-IN" sz="1600" u="none" strike="noStrike">
                          <a:effectLst/>
                        </a:rPr>
                        <a:t>10</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303106">
                <a:tc>
                  <a:txBody>
                    <a:bodyPr/>
                    <a:lstStyle/>
                    <a:p>
                      <a:pPr algn="r" fontAlgn="b"/>
                      <a:r>
                        <a:rPr lang="en-IN" sz="1600" u="none" strike="noStrike">
                          <a:effectLst/>
                        </a:rPr>
                        <a:t>11</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303106">
                <a:tc>
                  <a:txBody>
                    <a:bodyPr/>
                    <a:lstStyle/>
                    <a:p>
                      <a:pPr algn="r" fontAlgn="b"/>
                      <a:r>
                        <a:rPr lang="en-IN" sz="1600" u="none" strike="noStrike">
                          <a:effectLst/>
                        </a:rPr>
                        <a:t>12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303106">
                <a:tc>
                  <a:txBody>
                    <a:bodyPr/>
                    <a:lstStyle/>
                    <a:p>
                      <a:pPr algn="r" fontAlgn="b"/>
                      <a:r>
                        <a:rPr lang="en-IN" sz="1600" u="none" strike="noStrike">
                          <a:effectLst/>
                        </a:rPr>
                        <a:t>13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303106">
                <a:tc>
                  <a:txBody>
                    <a:bodyPr/>
                    <a:lstStyle/>
                    <a:p>
                      <a:pPr algn="r" fontAlgn="b"/>
                      <a:r>
                        <a:rPr lang="en-IN" sz="1600" u="none" strike="noStrike">
                          <a:effectLst/>
                        </a:rPr>
                        <a:t>14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27764352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Which Node to select as Root Node: </a:t>
            </a:r>
            <a:r>
              <a:rPr lang="en-IN" b="1" dirty="0">
                <a:solidFill>
                  <a:srgbClr val="FF0000"/>
                </a:solidFill>
              </a:rPr>
              <a:t>Outlook</a:t>
            </a:r>
          </a:p>
        </p:txBody>
      </p:sp>
      <p:pic>
        <p:nvPicPr>
          <p:cNvPr id="11"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932" t="16886" r="39694" b="50415"/>
          <a:stretch/>
        </p:blipFill>
        <p:spPr bwMode="auto">
          <a:xfrm>
            <a:off x="883920" y="3276600"/>
            <a:ext cx="7573836"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6429" b="57856"/>
          <a:stretch/>
        </p:blipFill>
        <p:spPr bwMode="auto">
          <a:xfrm>
            <a:off x="457200" y="1447800"/>
            <a:ext cx="5512604" cy="1523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4" name="Straight Arrow Connector 13"/>
          <p:cNvCxnSpPr/>
          <p:nvPr/>
        </p:nvCxnSpPr>
        <p:spPr>
          <a:xfrm>
            <a:off x="457200" y="1874520"/>
            <a:ext cx="0" cy="163068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191000" y="2209799"/>
            <a:ext cx="3237168" cy="369332"/>
          </a:xfrm>
          <a:prstGeom prst="rect">
            <a:avLst/>
          </a:prstGeom>
          <a:noFill/>
        </p:spPr>
        <p:txBody>
          <a:bodyPr wrap="none" rtlCol="0">
            <a:spAutoFit/>
          </a:bodyPr>
          <a:lstStyle/>
          <a:p>
            <a:r>
              <a:rPr lang="en-IN" dirty="0"/>
              <a:t>Let us Consider </a:t>
            </a:r>
            <a:r>
              <a:rPr lang="en-IN" dirty="0">
                <a:solidFill>
                  <a:srgbClr val="FF0000"/>
                </a:solidFill>
              </a:rPr>
              <a:t>Outlook</a:t>
            </a:r>
            <a:r>
              <a:rPr lang="en-IN" dirty="0"/>
              <a:t> as Node</a:t>
            </a:r>
          </a:p>
        </p:txBody>
      </p:sp>
      <p:sp>
        <p:nvSpPr>
          <p:cNvPr id="3" name="Left Brace 2"/>
          <p:cNvSpPr/>
          <p:nvPr/>
        </p:nvSpPr>
        <p:spPr>
          <a:xfrm>
            <a:off x="228600" y="3124200"/>
            <a:ext cx="685800" cy="16002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 name="Rectangle 3"/>
          <p:cNvSpPr/>
          <p:nvPr/>
        </p:nvSpPr>
        <p:spPr>
          <a:xfrm>
            <a:off x="2514600" y="4953000"/>
            <a:ext cx="838200" cy="381000"/>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0</a:t>
            </a:r>
          </a:p>
        </p:txBody>
      </p:sp>
      <p:sp>
        <p:nvSpPr>
          <p:cNvPr id="5" name="TextBox 4"/>
          <p:cNvSpPr txBox="1"/>
          <p:nvPr/>
        </p:nvSpPr>
        <p:spPr>
          <a:xfrm>
            <a:off x="2586233" y="4953000"/>
            <a:ext cx="694934" cy="369332"/>
          </a:xfrm>
          <a:prstGeom prst="rect">
            <a:avLst/>
          </a:prstGeom>
          <a:noFill/>
        </p:spPr>
        <p:txBody>
          <a:bodyPr wrap="none" rtlCol="0">
            <a:spAutoFit/>
          </a:bodyPr>
          <a:lstStyle/>
          <a:p>
            <a:r>
              <a:rPr lang="en-IN" dirty="0"/>
              <a:t>Rainy</a:t>
            </a:r>
          </a:p>
        </p:txBody>
      </p:sp>
    </p:spTree>
    <p:extLst>
      <p:ext uri="{BB962C8B-B14F-4D97-AF65-F5344CB8AC3E}">
        <p14:creationId xmlns:p14="http://schemas.microsoft.com/office/powerpoint/2010/main" val="6062601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Information Gain for : Outlook</a:t>
            </a:r>
          </a:p>
        </p:txBody>
      </p:sp>
      <p:pic>
        <p:nvPicPr>
          <p:cNvPr id="11"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932" t="49586" r="38744" b="13926"/>
          <a:stretch/>
        </p:blipFill>
        <p:spPr bwMode="auto">
          <a:xfrm>
            <a:off x="838200" y="3048000"/>
            <a:ext cx="7751022" cy="28231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8641" t="51944" r="7972" b="28651"/>
          <a:stretch/>
        </p:blipFill>
        <p:spPr bwMode="auto">
          <a:xfrm>
            <a:off x="609600" y="1379220"/>
            <a:ext cx="6413710" cy="1310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TextBox 19"/>
          <p:cNvSpPr txBox="1"/>
          <p:nvPr/>
        </p:nvSpPr>
        <p:spPr>
          <a:xfrm>
            <a:off x="2949522" y="6096000"/>
            <a:ext cx="2170081" cy="369332"/>
          </a:xfrm>
          <a:prstGeom prst="rect">
            <a:avLst/>
          </a:prstGeom>
          <a:noFill/>
        </p:spPr>
        <p:txBody>
          <a:bodyPr wrap="none" rtlCol="0">
            <a:spAutoFit/>
          </a:bodyPr>
          <a:lstStyle/>
          <a:p>
            <a:r>
              <a:rPr lang="en-IN" dirty="0"/>
              <a:t>Entropy of the </a:t>
            </a:r>
            <a:r>
              <a:rPr lang="en-IN" dirty="0" err="1"/>
              <a:t>datset</a:t>
            </a:r>
            <a:endParaRPr lang="en-IN" dirty="0"/>
          </a:p>
        </p:txBody>
      </p:sp>
      <p:cxnSp>
        <p:nvCxnSpPr>
          <p:cNvPr id="22" name="Straight Arrow Connector 21"/>
          <p:cNvCxnSpPr/>
          <p:nvPr/>
        </p:nvCxnSpPr>
        <p:spPr>
          <a:xfrm flipV="1">
            <a:off x="3276600" y="5908417"/>
            <a:ext cx="0" cy="26378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129457" y="3974068"/>
            <a:ext cx="1052143" cy="369332"/>
          </a:xfrm>
          <a:prstGeom prst="rect">
            <a:avLst/>
          </a:prstGeom>
          <a:noFill/>
        </p:spPr>
        <p:txBody>
          <a:bodyPr wrap="square" rtlCol="0">
            <a:spAutoFit/>
          </a:bodyPr>
          <a:lstStyle/>
          <a:p>
            <a:r>
              <a:rPr lang="en-IN" dirty="0"/>
              <a:t>Overcast</a:t>
            </a:r>
          </a:p>
        </p:txBody>
      </p:sp>
      <p:sp>
        <p:nvSpPr>
          <p:cNvPr id="14" name="TextBox 13"/>
          <p:cNvSpPr txBox="1"/>
          <p:nvPr/>
        </p:nvSpPr>
        <p:spPr>
          <a:xfrm>
            <a:off x="5486400" y="3962400"/>
            <a:ext cx="1052143" cy="369332"/>
          </a:xfrm>
          <a:prstGeom prst="rect">
            <a:avLst/>
          </a:prstGeom>
          <a:noFill/>
        </p:spPr>
        <p:txBody>
          <a:bodyPr wrap="square" rtlCol="0">
            <a:spAutoFit/>
          </a:bodyPr>
          <a:lstStyle/>
          <a:p>
            <a:r>
              <a:rPr lang="en-IN" dirty="0"/>
              <a:t>Rainy</a:t>
            </a:r>
          </a:p>
        </p:txBody>
      </p:sp>
      <p:sp>
        <p:nvSpPr>
          <p:cNvPr id="15" name="TextBox 14"/>
          <p:cNvSpPr txBox="1"/>
          <p:nvPr/>
        </p:nvSpPr>
        <p:spPr>
          <a:xfrm>
            <a:off x="2438400" y="3975854"/>
            <a:ext cx="1052143" cy="369332"/>
          </a:xfrm>
          <a:prstGeom prst="rect">
            <a:avLst/>
          </a:prstGeom>
          <a:noFill/>
        </p:spPr>
        <p:txBody>
          <a:bodyPr wrap="square" rtlCol="0">
            <a:spAutoFit/>
          </a:bodyPr>
          <a:lstStyle/>
          <a:p>
            <a:r>
              <a:rPr lang="en-IN" dirty="0"/>
              <a:t>Sunny</a:t>
            </a:r>
          </a:p>
        </p:txBody>
      </p:sp>
      <p:sp>
        <p:nvSpPr>
          <p:cNvPr id="3" name="Rectangle 2"/>
          <p:cNvSpPr/>
          <p:nvPr/>
        </p:nvSpPr>
        <p:spPr>
          <a:xfrm>
            <a:off x="914400" y="5486400"/>
            <a:ext cx="2902055" cy="38100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p:cNvSpPr txBox="1"/>
          <p:nvPr/>
        </p:nvSpPr>
        <p:spPr>
          <a:xfrm>
            <a:off x="1905806" y="5463540"/>
            <a:ext cx="3275794" cy="369332"/>
          </a:xfrm>
          <a:prstGeom prst="rect">
            <a:avLst/>
          </a:prstGeom>
          <a:noFill/>
        </p:spPr>
        <p:txBody>
          <a:bodyPr wrap="square" rtlCol="0">
            <a:spAutoFit/>
          </a:bodyPr>
          <a:lstStyle/>
          <a:p>
            <a:r>
              <a:rPr lang="en-IN" dirty="0"/>
              <a:t>0.247 	=   0.94 – 0.693</a:t>
            </a:r>
          </a:p>
        </p:txBody>
      </p:sp>
      <p:cxnSp>
        <p:nvCxnSpPr>
          <p:cNvPr id="24" name="Straight Connector 23"/>
          <p:cNvCxnSpPr/>
          <p:nvPr/>
        </p:nvCxnSpPr>
        <p:spPr>
          <a:xfrm>
            <a:off x="2508145" y="4038600"/>
            <a:ext cx="1526417"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92214" y="2741414"/>
            <a:ext cx="5199629" cy="369332"/>
          </a:xfrm>
          <a:prstGeom prst="rect">
            <a:avLst/>
          </a:prstGeom>
          <a:noFill/>
        </p:spPr>
        <p:txBody>
          <a:bodyPr wrap="none" rtlCol="0">
            <a:spAutoFit/>
          </a:bodyPr>
          <a:lstStyle/>
          <a:p>
            <a:r>
              <a:rPr lang="en-IN" dirty="0"/>
              <a:t>Weighted </a:t>
            </a:r>
            <a:r>
              <a:rPr lang="en-IN" dirty="0" err="1"/>
              <a:t>Avg</a:t>
            </a:r>
            <a:r>
              <a:rPr lang="en-IN" dirty="0"/>
              <a:t> (Sunny) = 5/14 , Entropy(Sunny) = .971 </a:t>
            </a:r>
          </a:p>
        </p:txBody>
      </p:sp>
      <p:cxnSp>
        <p:nvCxnSpPr>
          <p:cNvPr id="29" name="Straight Connector 28"/>
          <p:cNvCxnSpPr/>
          <p:nvPr/>
        </p:nvCxnSpPr>
        <p:spPr>
          <a:xfrm>
            <a:off x="1066800" y="3048000"/>
            <a:ext cx="4800600"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40958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Which node to select as Root Node ? Windy</a:t>
            </a:r>
          </a:p>
        </p:txBody>
      </p:sp>
      <p:sp>
        <p:nvSpPr>
          <p:cNvPr id="4" name="Oval 3"/>
          <p:cNvSpPr/>
          <p:nvPr/>
        </p:nvSpPr>
        <p:spPr>
          <a:xfrm>
            <a:off x="1143000" y="1524000"/>
            <a:ext cx="1905000" cy="1295400"/>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windy</a:t>
            </a:r>
          </a:p>
        </p:txBody>
      </p:sp>
      <p:cxnSp>
        <p:nvCxnSpPr>
          <p:cNvPr id="8" name="Straight Arrow Connector 7"/>
          <p:cNvCxnSpPr/>
          <p:nvPr/>
        </p:nvCxnSpPr>
        <p:spPr>
          <a:xfrm flipH="1">
            <a:off x="1699260" y="2819400"/>
            <a:ext cx="30480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667000" y="2743200"/>
            <a:ext cx="30480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6524" y="3276600"/>
            <a:ext cx="1057276" cy="2944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326" y="3429000"/>
            <a:ext cx="1209674" cy="2624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152899" y="6172200"/>
            <a:ext cx="566694" cy="369332"/>
          </a:xfrm>
          <a:prstGeom prst="rect">
            <a:avLst/>
          </a:prstGeom>
          <a:noFill/>
        </p:spPr>
        <p:txBody>
          <a:bodyPr wrap="none" rtlCol="0">
            <a:spAutoFit/>
          </a:bodyPr>
          <a:lstStyle/>
          <a:p>
            <a:r>
              <a:rPr lang="en-IN" dirty="0"/>
              <a:t>Play</a:t>
            </a:r>
          </a:p>
        </p:txBody>
      </p:sp>
      <p:sp>
        <p:nvSpPr>
          <p:cNvPr id="14" name="TextBox 13"/>
          <p:cNvSpPr txBox="1"/>
          <p:nvPr/>
        </p:nvSpPr>
        <p:spPr>
          <a:xfrm>
            <a:off x="990600" y="6172200"/>
            <a:ext cx="717953" cy="646331"/>
          </a:xfrm>
          <a:prstGeom prst="rect">
            <a:avLst/>
          </a:prstGeom>
          <a:noFill/>
        </p:spPr>
        <p:txBody>
          <a:bodyPr wrap="none" rtlCol="0">
            <a:spAutoFit/>
          </a:bodyPr>
          <a:lstStyle/>
          <a:p>
            <a:r>
              <a:rPr lang="en-IN" dirty="0"/>
              <a:t>Yes=3</a:t>
            </a:r>
          </a:p>
          <a:p>
            <a:r>
              <a:rPr lang="en-IN" dirty="0"/>
              <a:t>No=3</a:t>
            </a:r>
          </a:p>
        </p:txBody>
      </p:sp>
      <p:sp>
        <p:nvSpPr>
          <p:cNvPr id="18" name="TextBox 17"/>
          <p:cNvSpPr txBox="1"/>
          <p:nvPr/>
        </p:nvSpPr>
        <p:spPr>
          <a:xfrm>
            <a:off x="2634847" y="6172200"/>
            <a:ext cx="717953" cy="646331"/>
          </a:xfrm>
          <a:prstGeom prst="rect">
            <a:avLst/>
          </a:prstGeom>
          <a:noFill/>
        </p:spPr>
        <p:txBody>
          <a:bodyPr wrap="none" rtlCol="0">
            <a:spAutoFit/>
          </a:bodyPr>
          <a:lstStyle/>
          <a:p>
            <a:r>
              <a:rPr lang="en-IN" dirty="0"/>
              <a:t>Yes=6</a:t>
            </a:r>
          </a:p>
          <a:p>
            <a:r>
              <a:rPr lang="en-IN" dirty="0"/>
              <a:t>No=2</a:t>
            </a:r>
          </a:p>
        </p:txBody>
      </p:sp>
      <p:graphicFrame>
        <p:nvGraphicFramePr>
          <p:cNvPr id="13" name="Table 12"/>
          <p:cNvGraphicFramePr>
            <a:graphicFrameLocks noGrp="1"/>
          </p:cNvGraphicFramePr>
          <p:nvPr>
            <p:extLst>
              <p:ext uri="{D42A27DB-BD31-4B8C-83A1-F6EECF244321}">
                <p14:modId xmlns:p14="http://schemas.microsoft.com/office/powerpoint/2010/main" val="3606868590"/>
              </p:ext>
            </p:extLst>
          </p:nvPr>
        </p:nvGraphicFramePr>
        <p:xfrm>
          <a:off x="4800600" y="1676400"/>
          <a:ext cx="3886200" cy="4884441"/>
        </p:xfrm>
        <a:graphic>
          <a:graphicData uri="http://schemas.openxmlformats.org/drawingml/2006/table">
            <a:tbl>
              <a:tblPr>
                <a:tableStyleId>{5C22544A-7EE6-4342-B048-85BDC9FD1C3A}</a:tableStyleId>
              </a:tblPr>
              <a:tblGrid>
                <a:gridCol w="323850">
                  <a:extLst>
                    <a:ext uri="{9D8B030D-6E8A-4147-A177-3AD203B41FA5}">
                      <a16:colId xmlns:a16="http://schemas.microsoft.com/office/drawing/2014/main" val="20000"/>
                    </a:ext>
                  </a:extLst>
                </a:gridCol>
                <a:gridCol w="971550">
                  <a:extLst>
                    <a:ext uri="{9D8B030D-6E8A-4147-A177-3AD203B41FA5}">
                      <a16:colId xmlns:a16="http://schemas.microsoft.com/office/drawing/2014/main" val="20001"/>
                    </a:ext>
                  </a:extLst>
                </a:gridCol>
                <a:gridCol w="647700">
                  <a:extLst>
                    <a:ext uri="{9D8B030D-6E8A-4147-A177-3AD203B41FA5}">
                      <a16:colId xmlns:a16="http://schemas.microsoft.com/office/drawing/2014/main" val="20002"/>
                    </a:ext>
                  </a:extLst>
                </a:gridCol>
                <a:gridCol w="647700">
                  <a:extLst>
                    <a:ext uri="{9D8B030D-6E8A-4147-A177-3AD203B41FA5}">
                      <a16:colId xmlns:a16="http://schemas.microsoft.com/office/drawing/2014/main" val="20003"/>
                    </a:ext>
                  </a:extLst>
                </a:gridCol>
                <a:gridCol w="647700">
                  <a:extLst>
                    <a:ext uri="{9D8B030D-6E8A-4147-A177-3AD203B41FA5}">
                      <a16:colId xmlns:a16="http://schemas.microsoft.com/office/drawing/2014/main" val="20004"/>
                    </a:ext>
                  </a:extLst>
                </a:gridCol>
                <a:gridCol w="647700">
                  <a:extLst>
                    <a:ext uri="{9D8B030D-6E8A-4147-A177-3AD203B41FA5}">
                      <a16:colId xmlns:a16="http://schemas.microsoft.com/office/drawing/2014/main" val="20005"/>
                    </a:ext>
                  </a:extLst>
                </a:gridCol>
              </a:tblGrid>
              <a:tr h="313374">
                <a:tc>
                  <a:txBody>
                    <a:bodyPr/>
                    <a:lstStyle/>
                    <a:p>
                      <a:pPr algn="l" fontAlgn="b"/>
                      <a:r>
                        <a:rPr lang="en-IN" sz="1600" u="none" strike="noStrike" dirty="0">
                          <a:effectLst/>
                        </a:rPr>
                        <a:t> </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Outlook</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Temp</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Humid</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Windy</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Play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13374">
                <a:tc>
                  <a:txBody>
                    <a:bodyPr/>
                    <a:lstStyle/>
                    <a:p>
                      <a:pPr algn="r" fontAlgn="b"/>
                      <a:r>
                        <a:rPr lang="en-IN" sz="1600" u="none" strike="noStrike" dirty="0">
                          <a:effectLst/>
                        </a:rPr>
                        <a:t>1</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13374">
                <a:tc>
                  <a:txBody>
                    <a:bodyPr/>
                    <a:lstStyle/>
                    <a:p>
                      <a:pPr algn="r" fontAlgn="b"/>
                      <a:r>
                        <a:rPr lang="en-IN" sz="1600" u="none" strike="noStrike">
                          <a:effectLst/>
                        </a:rPr>
                        <a:t>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13374">
                <a:tc>
                  <a:txBody>
                    <a:bodyPr/>
                    <a:lstStyle/>
                    <a:p>
                      <a:pPr algn="r" fontAlgn="b"/>
                      <a:r>
                        <a:rPr lang="en-IN" sz="1600" u="none" strike="noStrike">
                          <a:effectLst/>
                        </a:rPr>
                        <a:t>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13374">
                <a:tc>
                  <a:txBody>
                    <a:bodyPr/>
                    <a:lstStyle/>
                    <a:p>
                      <a:pPr algn="r" fontAlgn="b"/>
                      <a:r>
                        <a:rPr lang="en-IN" sz="1600" u="none" strike="noStrike">
                          <a:effectLst/>
                        </a:rPr>
                        <a:t>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13374">
                <a:tc>
                  <a:txBody>
                    <a:bodyPr/>
                    <a:lstStyle/>
                    <a:p>
                      <a:pPr algn="r" fontAlgn="b"/>
                      <a:r>
                        <a:rPr lang="en-IN" sz="1600" u="none" strike="noStrike">
                          <a:effectLst/>
                        </a:rPr>
                        <a:t>5</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13374">
                <a:tc>
                  <a:txBody>
                    <a:bodyPr/>
                    <a:lstStyle/>
                    <a:p>
                      <a:pPr algn="r" fontAlgn="b"/>
                      <a:r>
                        <a:rPr lang="en-IN" sz="1600" u="none" strike="noStrike">
                          <a:effectLst/>
                        </a:rPr>
                        <a:t>6</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67746">
                <a:tc>
                  <a:txBody>
                    <a:bodyPr/>
                    <a:lstStyle/>
                    <a:p>
                      <a:pPr algn="r" fontAlgn="b"/>
                      <a:r>
                        <a:rPr lang="en-IN" sz="1600" u="none" strike="noStrike">
                          <a:effectLst/>
                        </a:rPr>
                        <a:t>7</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  </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 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 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13374">
                <a:tc>
                  <a:txBody>
                    <a:bodyPr/>
                    <a:lstStyle/>
                    <a:p>
                      <a:pPr algn="r" fontAlgn="b"/>
                      <a:r>
                        <a:rPr lang="en-IN" sz="1600" u="none" strike="noStrike">
                          <a:effectLst/>
                        </a:rPr>
                        <a:t>8</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13374">
                <a:tc>
                  <a:txBody>
                    <a:bodyPr/>
                    <a:lstStyle/>
                    <a:p>
                      <a:pPr algn="r" fontAlgn="b"/>
                      <a:r>
                        <a:rPr lang="en-IN" sz="1600" u="none" strike="noStrike" dirty="0">
                          <a:effectLst/>
                        </a:rPr>
                        <a:t>9</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13374">
                <a:tc>
                  <a:txBody>
                    <a:bodyPr/>
                    <a:lstStyle/>
                    <a:p>
                      <a:pPr algn="r" fontAlgn="b"/>
                      <a:r>
                        <a:rPr lang="en-IN" sz="1600" u="none" strike="noStrike">
                          <a:effectLst/>
                        </a:rPr>
                        <a:t>10</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313374">
                <a:tc>
                  <a:txBody>
                    <a:bodyPr/>
                    <a:lstStyle/>
                    <a:p>
                      <a:pPr algn="r" fontAlgn="b"/>
                      <a:r>
                        <a:rPr lang="en-IN" sz="1600" u="none" strike="noStrike">
                          <a:effectLst/>
                        </a:rPr>
                        <a:t>11</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313374">
                <a:tc>
                  <a:txBody>
                    <a:bodyPr/>
                    <a:lstStyle/>
                    <a:p>
                      <a:pPr algn="r" fontAlgn="b"/>
                      <a:r>
                        <a:rPr lang="en-IN" sz="1600" u="none" strike="noStrike">
                          <a:effectLst/>
                        </a:rPr>
                        <a:t>12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313374">
                <a:tc>
                  <a:txBody>
                    <a:bodyPr/>
                    <a:lstStyle/>
                    <a:p>
                      <a:pPr algn="r" fontAlgn="b"/>
                      <a:r>
                        <a:rPr lang="en-IN" sz="1600" u="none" strike="noStrike">
                          <a:effectLst/>
                        </a:rPr>
                        <a:t>13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313374">
                <a:tc>
                  <a:txBody>
                    <a:bodyPr/>
                    <a:lstStyle/>
                    <a:p>
                      <a:pPr algn="r" fontAlgn="b"/>
                      <a:r>
                        <a:rPr lang="en-IN" sz="1600" u="none" strike="noStrike">
                          <a:effectLst/>
                        </a:rPr>
                        <a:t>14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16767254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Information Gain for : Windy</a:t>
            </a:r>
          </a:p>
        </p:txBody>
      </p:sp>
      <p:sp>
        <p:nvSpPr>
          <p:cNvPr id="4" name="Rectangle 3"/>
          <p:cNvSpPr/>
          <p:nvPr/>
        </p:nvSpPr>
        <p:spPr>
          <a:xfrm>
            <a:off x="533400" y="2133600"/>
            <a:ext cx="4572000" cy="2862322"/>
          </a:xfrm>
          <a:prstGeom prst="rect">
            <a:avLst/>
          </a:prstGeom>
        </p:spPr>
        <p:txBody>
          <a:bodyPr>
            <a:spAutoFit/>
          </a:bodyPr>
          <a:lstStyle/>
          <a:p>
            <a:r>
              <a:rPr lang="en-IN" dirty="0"/>
              <a:t>E(Windy=Weak)=1</a:t>
            </a:r>
          </a:p>
          <a:p>
            <a:r>
              <a:rPr lang="en-IN" dirty="0"/>
              <a:t>E(Windy=False)=0.811</a:t>
            </a:r>
          </a:p>
          <a:p>
            <a:endParaRPr lang="en-IN" dirty="0"/>
          </a:p>
          <a:p>
            <a:r>
              <a:rPr lang="en-IN" dirty="0"/>
              <a:t>Information from Windy:</a:t>
            </a:r>
          </a:p>
          <a:p>
            <a:r>
              <a:rPr lang="en-IN" dirty="0"/>
              <a:t>I(Windy) = 8/14 x 0.811 + 6/14 x 1 = 0.892</a:t>
            </a:r>
          </a:p>
          <a:p>
            <a:endParaRPr lang="en-IN" dirty="0"/>
          </a:p>
          <a:p>
            <a:r>
              <a:rPr lang="en-IN" dirty="0"/>
              <a:t>Information Gain from Windy:</a:t>
            </a:r>
          </a:p>
          <a:p>
            <a:r>
              <a:rPr lang="en-IN" dirty="0"/>
              <a:t>Gain(Windy) = E(S) - I(Windy)</a:t>
            </a:r>
          </a:p>
          <a:p>
            <a:r>
              <a:rPr lang="en-IN" dirty="0"/>
              <a:t>0.048 = 0.94 -0.892</a:t>
            </a:r>
          </a:p>
          <a:p>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1280637278"/>
              </p:ext>
            </p:extLst>
          </p:nvPr>
        </p:nvGraphicFramePr>
        <p:xfrm>
          <a:off x="4800600" y="1524000"/>
          <a:ext cx="3886200" cy="4884441"/>
        </p:xfrm>
        <a:graphic>
          <a:graphicData uri="http://schemas.openxmlformats.org/drawingml/2006/table">
            <a:tbl>
              <a:tblPr>
                <a:tableStyleId>{5C22544A-7EE6-4342-B048-85BDC9FD1C3A}</a:tableStyleId>
              </a:tblPr>
              <a:tblGrid>
                <a:gridCol w="323850">
                  <a:extLst>
                    <a:ext uri="{9D8B030D-6E8A-4147-A177-3AD203B41FA5}">
                      <a16:colId xmlns:a16="http://schemas.microsoft.com/office/drawing/2014/main" val="20000"/>
                    </a:ext>
                  </a:extLst>
                </a:gridCol>
                <a:gridCol w="971550">
                  <a:extLst>
                    <a:ext uri="{9D8B030D-6E8A-4147-A177-3AD203B41FA5}">
                      <a16:colId xmlns:a16="http://schemas.microsoft.com/office/drawing/2014/main" val="20001"/>
                    </a:ext>
                  </a:extLst>
                </a:gridCol>
                <a:gridCol w="647700">
                  <a:extLst>
                    <a:ext uri="{9D8B030D-6E8A-4147-A177-3AD203B41FA5}">
                      <a16:colId xmlns:a16="http://schemas.microsoft.com/office/drawing/2014/main" val="20002"/>
                    </a:ext>
                  </a:extLst>
                </a:gridCol>
                <a:gridCol w="647700">
                  <a:extLst>
                    <a:ext uri="{9D8B030D-6E8A-4147-A177-3AD203B41FA5}">
                      <a16:colId xmlns:a16="http://schemas.microsoft.com/office/drawing/2014/main" val="20003"/>
                    </a:ext>
                  </a:extLst>
                </a:gridCol>
                <a:gridCol w="647700">
                  <a:extLst>
                    <a:ext uri="{9D8B030D-6E8A-4147-A177-3AD203B41FA5}">
                      <a16:colId xmlns:a16="http://schemas.microsoft.com/office/drawing/2014/main" val="20004"/>
                    </a:ext>
                  </a:extLst>
                </a:gridCol>
                <a:gridCol w="647700">
                  <a:extLst>
                    <a:ext uri="{9D8B030D-6E8A-4147-A177-3AD203B41FA5}">
                      <a16:colId xmlns:a16="http://schemas.microsoft.com/office/drawing/2014/main" val="20005"/>
                    </a:ext>
                  </a:extLst>
                </a:gridCol>
              </a:tblGrid>
              <a:tr h="313374">
                <a:tc>
                  <a:txBody>
                    <a:bodyPr/>
                    <a:lstStyle/>
                    <a:p>
                      <a:pPr algn="l" fontAlgn="b"/>
                      <a:r>
                        <a:rPr lang="en-IN" sz="1600" u="none" strike="noStrike" dirty="0">
                          <a:effectLst/>
                        </a:rPr>
                        <a:t> </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Outlook</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Temp</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Humid</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Windy</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Play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13374">
                <a:tc>
                  <a:txBody>
                    <a:bodyPr/>
                    <a:lstStyle/>
                    <a:p>
                      <a:pPr algn="r" fontAlgn="b"/>
                      <a:r>
                        <a:rPr lang="en-IN" sz="1600" u="none" strike="noStrike" dirty="0">
                          <a:effectLst/>
                        </a:rPr>
                        <a:t>1</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13374">
                <a:tc>
                  <a:txBody>
                    <a:bodyPr/>
                    <a:lstStyle/>
                    <a:p>
                      <a:pPr algn="r" fontAlgn="b"/>
                      <a:r>
                        <a:rPr lang="en-IN" sz="1600" u="none" strike="noStrike">
                          <a:effectLst/>
                        </a:rPr>
                        <a:t>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13374">
                <a:tc>
                  <a:txBody>
                    <a:bodyPr/>
                    <a:lstStyle/>
                    <a:p>
                      <a:pPr algn="r" fontAlgn="b"/>
                      <a:r>
                        <a:rPr lang="en-IN" sz="1600" u="none" strike="noStrike">
                          <a:effectLst/>
                        </a:rPr>
                        <a:t>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13374">
                <a:tc>
                  <a:txBody>
                    <a:bodyPr/>
                    <a:lstStyle/>
                    <a:p>
                      <a:pPr algn="r" fontAlgn="b"/>
                      <a:r>
                        <a:rPr lang="en-IN" sz="1600" u="none" strike="noStrike">
                          <a:effectLst/>
                        </a:rPr>
                        <a:t>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13374">
                <a:tc>
                  <a:txBody>
                    <a:bodyPr/>
                    <a:lstStyle/>
                    <a:p>
                      <a:pPr algn="r" fontAlgn="b"/>
                      <a:r>
                        <a:rPr lang="en-IN" sz="1600" u="none" strike="noStrike">
                          <a:effectLst/>
                        </a:rPr>
                        <a:t>5</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13374">
                <a:tc>
                  <a:txBody>
                    <a:bodyPr/>
                    <a:lstStyle/>
                    <a:p>
                      <a:pPr algn="r" fontAlgn="b"/>
                      <a:r>
                        <a:rPr lang="en-IN" sz="1600" u="none" strike="noStrike">
                          <a:effectLst/>
                        </a:rPr>
                        <a:t>6</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67746">
                <a:tc>
                  <a:txBody>
                    <a:bodyPr/>
                    <a:lstStyle/>
                    <a:p>
                      <a:pPr algn="r" fontAlgn="b"/>
                      <a:r>
                        <a:rPr lang="en-IN" sz="1600" u="none" strike="noStrike">
                          <a:effectLst/>
                        </a:rPr>
                        <a:t>7</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  </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 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 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13374">
                <a:tc>
                  <a:txBody>
                    <a:bodyPr/>
                    <a:lstStyle/>
                    <a:p>
                      <a:pPr algn="r" fontAlgn="b"/>
                      <a:r>
                        <a:rPr lang="en-IN" sz="1600" u="none" strike="noStrike">
                          <a:effectLst/>
                        </a:rPr>
                        <a:t>8</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13374">
                <a:tc>
                  <a:txBody>
                    <a:bodyPr/>
                    <a:lstStyle/>
                    <a:p>
                      <a:pPr algn="r" fontAlgn="b"/>
                      <a:r>
                        <a:rPr lang="en-IN" sz="1600" u="none" strike="noStrike" dirty="0">
                          <a:effectLst/>
                        </a:rPr>
                        <a:t>9</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13374">
                <a:tc>
                  <a:txBody>
                    <a:bodyPr/>
                    <a:lstStyle/>
                    <a:p>
                      <a:pPr algn="r" fontAlgn="b"/>
                      <a:r>
                        <a:rPr lang="en-IN" sz="1600" u="none" strike="noStrike">
                          <a:effectLst/>
                        </a:rPr>
                        <a:t>10</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313374">
                <a:tc>
                  <a:txBody>
                    <a:bodyPr/>
                    <a:lstStyle/>
                    <a:p>
                      <a:pPr algn="r" fontAlgn="b"/>
                      <a:r>
                        <a:rPr lang="en-IN" sz="1600" u="none" strike="noStrike">
                          <a:effectLst/>
                        </a:rPr>
                        <a:t>11</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313374">
                <a:tc>
                  <a:txBody>
                    <a:bodyPr/>
                    <a:lstStyle/>
                    <a:p>
                      <a:pPr algn="r" fontAlgn="b"/>
                      <a:r>
                        <a:rPr lang="en-IN" sz="1600" u="none" strike="noStrike">
                          <a:effectLst/>
                        </a:rPr>
                        <a:t>12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313374">
                <a:tc>
                  <a:txBody>
                    <a:bodyPr/>
                    <a:lstStyle/>
                    <a:p>
                      <a:pPr algn="r" fontAlgn="b"/>
                      <a:r>
                        <a:rPr lang="en-IN" sz="1600" u="none" strike="noStrike">
                          <a:effectLst/>
                        </a:rPr>
                        <a:t>13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313374">
                <a:tc>
                  <a:txBody>
                    <a:bodyPr/>
                    <a:lstStyle/>
                    <a:p>
                      <a:pPr algn="r" fontAlgn="b"/>
                      <a:r>
                        <a:rPr lang="en-IN" sz="1600" u="none" strike="noStrike">
                          <a:effectLst/>
                        </a:rPr>
                        <a:t>14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33709065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069" t="18421" r="39444" b="9704"/>
          <a:stretch/>
        </p:blipFill>
        <p:spPr bwMode="auto">
          <a:xfrm>
            <a:off x="152400" y="2037005"/>
            <a:ext cx="5105400" cy="36523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fontScale="90000"/>
          </a:bodyPr>
          <a:lstStyle/>
          <a:p>
            <a:r>
              <a:rPr lang="en-IN" dirty="0"/>
              <a:t>Calculate the Info Gain for all the nodes</a:t>
            </a:r>
          </a:p>
        </p:txBody>
      </p:sp>
      <p:sp>
        <p:nvSpPr>
          <p:cNvPr id="4" name="Rectangle 3"/>
          <p:cNvSpPr/>
          <p:nvPr/>
        </p:nvSpPr>
        <p:spPr>
          <a:xfrm>
            <a:off x="4572000" y="2971800"/>
            <a:ext cx="685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057400" y="2895600"/>
            <a:ext cx="685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a:off x="533400" y="1884584"/>
            <a:ext cx="2991909" cy="369332"/>
          </a:xfrm>
          <a:prstGeom prst="rect">
            <a:avLst/>
          </a:prstGeom>
          <a:noFill/>
        </p:spPr>
        <p:txBody>
          <a:bodyPr wrap="none" rtlCol="0">
            <a:spAutoFit/>
          </a:bodyPr>
          <a:lstStyle/>
          <a:p>
            <a:r>
              <a:rPr lang="en-IN" dirty="0"/>
              <a:t>Entropy of Total dataset : .940</a:t>
            </a:r>
          </a:p>
        </p:txBody>
      </p:sp>
      <p:sp>
        <p:nvSpPr>
          <p:cNvPr id="9" name="TextBox 8"/>
          <p:cNvSpPr txBox="1"/>
          <p:nvPr/>
        </p:nvSpPr>
        <p:spPr>
          <a:xfrm>
            <a:off x="228600" y="3429000"/>
            <a:ext cx="4746299" cy="369332"/>
          </a:xfrm>
          <a:prstGeom prst="rect">
            <a:avLst/>
          </a:prstGeom>
          <a:noFill/>
        </p:spPr>
        <p:txBody>
          <a:bodyPr wrap="none" rtlCol="0">
            <a:spAutoFit/>
          </a:bodyPr>
          <a:lstStyle/>
          <a:p>
            <a:r>
              <a:rPr lang="en-IN" dirty="0"/>
              <a:t>Outlook has maximum gain so it is our root node</a:t>
            </a:r>
          </a:p>
        </p:txBody>
      </p:sp>
      <p:sp>
        <p:nvSpPr>
          <p:cNvPr id="10" name="Rectangle 9"/>
          <p:cNvSpPr/>
          <p:nvPr/>
        </p:nvSpPr>
        <p:spPr>
          <a:xfrm>
            <a:off x="1752600" y="4495800"/>
            <a:ext cx="685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4343400" y="4495800"/>
            <a:ext cx="685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3" name="Table 12"/>
          <p:cNvGraphicFramePr>
            <a:graphicFrameLocks noGrp="1"/>
          </p:cNvGraphicFramePr>
          <p:nvPr>
            <p:extLst>
              <p:ext uri="{D42A27DB-BD31-4B8C-83A1-F6EECF244321}">
                <p14:modId xmlns:p14="http://schemas.microsoft.com/office/powerpoint/2010/main" val="51094717"/>
              </p:ext>
            </p:extLst>
          </p:nvPr>
        </p:nvGraphicFramePr>
        <p:xfrm>
          <a:off x="5389418" y="1524000"/>
          <a:ext cx="3733800" cy="4603811"/>
        </p:xfrm>
        <a:graphic>
          <a:graphicData uri="http://schemas.openxmlformats.org/drawingml/2006/table">
            <a:tbl>
              <a:tblPr>
                <a:tableStyleId>{5C22544A-7EE6-4342-B048-85BDC9FD1C3A}</a:tableStyleId>
              </a:tblPr>
              <a:tblGrid>
                <a:gridCol w="311150">
                  <a:extLst>
                    <a:ext uri="{9D8B030D-6E8A-4147-A177-3AD203B41FA5}">
                      <a16:colId xmlns:a16="http://schemas.microsoft.com/office/drawing/2014/main" val="20000"/>
                    </a:ext>
                  </a:extLst>
                </a:gridCol>
                <a:gridCol w="933450">
                  <a:extLst>
                    <a:ext uri="{9D8B030D-6E8A-4147-A177-3AD203B41FA5}">
                      <a16:colId xmlns:a16="http://schemas.microsoft.com/office/drawing/2014/main" val="20001"/>
                    </a:ext>
                  </a:extLst>
                </a:gridCol>
                <a:gridCol w="622300">
                  <a:extLst>
                    <a:ext uri="{9D8B030D-6E8A-4147-A177-3AD203B41FA5}">
                      <a16:colId xmlns:a16="http://schemas.microsoft.com/office/drawing/2014/main" val="20002"/>
                    </a:ext>
                  </a:extLst>
                </a:gridCol>
                <a:gridCol w="622300">
                  <a:extLst>
                    <a:ext uri="{9D8B030D-6E8A-4147-A177-3AD203B41FA5}">
                      <a16:colId xmlns:a16="http://schemas.microsoft.com/office/drawing/2014/main" val="20003"/>
                    </a:ext>
                  </a:extLst>
                </a:gridCol>
                <a:gridCol w="622300">
                  <a:extLst>
                    <a:ext uri="{9D8B030D-6E8A-4147-A177-3AD203B41FA5}">
                      <a16:colId xmlns:a16="http://schemas.microsoft.com/office/drawing/2014/main" val="20004"/>
                    </a:ext>
                  </a:extLst>
                </a:gridCol>
                <a:gridCol w="622300">
                  <a:extLst>
                    <a:ext uri="{9D8B030D-6E8A-4147-A177-3AD203B41FA5}">
                      <a16:colId xmlns:a16="http://schemas.microsoft.com/office/drawing/2014/main" val="20005"/>
                    </a:ext>
                  </a:extLst>
                </a:gridCol>
              </a:tblGrid>
              <a:tr h="293329">
                <a:tc>
                  <a:txBody>
                    <a:bodyPr/>
                    <a:lstStyle/>
                    <a:p>
                      <a:pPr algn="l" fontAlgn="b"/>
                      <a:r>
                        <a:rPr lang="en-IN" sz="1600" u="none" strike="noStrike" dirty="0">
                          <a:effectLst/>
                        </a:rPr>
                        <a:t> </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Outlook</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Temp</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Humid</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Windy</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Play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93329">
                <a:tc>
                  <a:txBody>
                    <a:bodyPr/>
                    <a:lstStyle/>
                    <a:p>
                      <a:pPr algn="r" fontAlgn="b"/>
                      <a:r>
                        <a:rPr lang="en-IN" sz="1600" u="none" strike="noStrike" dirty="0">
                          <a:effectLst/>
                        </a:rPr>
                        <a:t>1</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93329">
                <a:tc>
                  <a:txBody>
                    <a:bodyPr/>
                    <a:lstStyle/>
                    <a:p>
                      <a:pPr algn="r" fontAlgn="b"/>
                      <a:r>
                        <a:rPr lang="en-IN" sz="1600" u="none" strike="noStrike">
                          <a:effectLst/>
                        </a:rPr>
                        <a:t>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93329">
                <a:tc>
                  <a:txBody>
                    <a:bodyPr/>
                    <a:lstStyle/>
                    <a:p>
                      <a:pPr algn="r" fontAlgn="b"/>
                      <a:r>
                        <a:rPr lang="en-IN" sz="1600" u="none" strike="noStrike">
                          <a:effectLst/>
                        </a:rPr>
                        <a:t>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93329">
                <a:tc>
                  <a:txBody>
                    <a:bodyPr/>
                    <a:lstStyle/>
                    <a:p>
                      <a:pPr algn="r" fontAlgn="b"/>
                      <a:r>
                        <a:rPr lang="en-IN" sz="1600" u="none" strike="noStrike">
                          <a:effectLst/>
                        </a:rPr>
                        <a:t>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93329">
                <a:tc>
                  <a:txBody>
                    <a:bodyPr/>
                    <a:lstStyle/>
                    <a:p>
                      <a:pPr algn="r" fontAlgn="b"/>
                      <a:r>
                        <a:rPr lang="en-IN" sz="1600" u="none" strike="noStrike">
                          <a:effectLst/>
                        </a:rPr>
                        <a:t>5</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93329">
                <a:tc>
                  <a:txBody>
                    <a:bodyPr/>
                    <a:lstStyle/>
                    <a:p>
                      <a:pPr algn="r" fontAlgn="b"/>
                      <a:r>
                        <a:rPr lang="en-IN" sz="1600" u="none" strike="noStrike">
                          <a:effectLst/>
                        </a:rPr>
                        <a:t>6</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65400">
                <a:tc>
                  <a:txBody>
                    <a:bodyPr/>
                    <a:lstStyle/>
                    <a:p>
                      <a:pPr algn="r" fontAlgn="b"/>
                      <a:r>
                        <a:rPr lang="en-IN" sz="1600" u="none" strike="noStrike">
                          <a:effectLst/>
                        </a:rPr>
                        <a:t>7</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  </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 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 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93329">
                <a:tc>
                  <a:txBody>
                    <a:bodyPr/>
                    <a:lstStyle/>
                    <a:p>
                      <a:pPr algn="r" fontAlgn="b"/>
                      <a:r>
                        <a:rPr lang="en-IN" sz="1600" u="none" strike="noStrike">
                          <a:effectLst/>
                        </a:rPr>
                        <a:t>8</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93329">
                <a:tc>
                  <a:txBody>
                    <a:bodyPr/>
                    <a:lstStyle/>
                    <a:p>
                      <a:pPr algn="r" fontAlgn="b"/>
                      <a:r>
                        <a:rPr lang="en-IN" sz="1600" u="none" strike="noStrike" dirty="0">
                          <a:effectLst/>
                        </a:rPr>
                        <a:t>9</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93329">
                <a:tc>
                  <a:txBody>
                    <a:bodyPr/>
                    <a:lstStyle/>
                    <a:p>
                      <a:pPr algn="r" fontAlgn="b"/>
                      <a:r>
                        <a:rPr lang="en-IN" sz="1600" u="none" strike="noStrike">
                          <a:effectLst/>
                        </a:rPr>
                        <a:t>10</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93329">
                <a:tc>
                  <a:txBody>
                    <a:bodyPr/>
                    <a:lstStyle/>
                    <a:p>
                      <a:pPr algn="r" fontAlgn="b"/>
                      <a:r>
                        <a:rPr lang="en-IN" sz="1600" u="none" strike="noStrike">
                          <a:effectLst/>
                        </a:rPr>
                        <a:t>11</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93329">
                <a:tc>
                  <a:txBody>
                    <a:bodyPr/>
                    <a:lstStyle/>
                    <a:p>
                      <a:pPr algn="r" fontAlgn="b"/>
                      <a:r>
                        <a:rPr lang="en-IN" sz="1600" u="none" strike="noStrike">
                          <a:effectLst/>
                        </a:rPr>
                        <a:t>12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93329">
                <a:tc>
                  <a:txBody>
                    <a:bodyPr/>
                    <a:lstStyle/>
                    <a:p>
                      <a:pPr algn="r" fontAlgn="b"/>
                      <a:r>
                        <a:rPr lang="en-IN" sz="1600" u="none" strike="noStrike">
                          <a:effectLst/>
                        </a:rPr>
                        <a:t>13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293329">
                <a:tc>
                  <a:txBody>
                    <a:bodyPr/>
                    <a:lstStyle/>
                    <a:p>
                      <a:pPr algn="r" fontAlgn="b"/>
                      <a:r>
                        <a:rPr lang="en-IN" sz="1600" u="none" strike="noStrike">
                          <a:effectLst/>
                        </a:rPr>
                        <a:t>14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12196371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069" t="18421" r="36915" b="9704"/>
          <a:stretch/>
        </p:blipFill>
        <p:spPr bwMode="auto">
          <a:xfrm>
            <a:off x="76200" y="2037005"/>
            <a:ext cx="5334000" cy="36523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fontScale="90000"/>
          </a:bodyPr>
          <a:lstStyle/>
          <a:p>
            <a:r>
              <a:rPr lang="en-IN" dirty="0"/>
              <a:t>Select the Node with highest Info Gain: Outlook</a:t>
            </a:r>
          </a:p>
        </p:txBody>
      </p:sp>
      <p:sp>
        <p:nvSpPr>
          <p:cNvPr id="6" name="Rectangle 5"/>
          <p:cNvSpPr/>
          <p:nvPr/>
        </p:nvSpPr>
        <p:spPr>
          <a:xfrm>
            <a:off x="1981200" y="2895600"/>
            <a:ext cx="685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a:off x="457200" y="1884584"/>
            <a:ext cx="2991909" cy="369332"/>
          </a:xfrm>
          <a:prstGeom prst="rect">
            <a:avLst/>
          </a:prstGeom>
          <a:noFill/>
        </p:spPr>
        <p:txBody>
          <a:bodyPr wrap="none" rtlCol="0">
            <a:spAutoFit/>
          </a:bodyPr>
          <a:lstStyle/>
          <a:p>
            <a:r>
              <a:rPr lang="en-IN" dirty="0"/>
              <a:t>Entropy of Total dataset : .940</a:t>
            </a:r>
          </a:p>
        </p:txBody>
      </p:sp>
      <p:sp>
        <p:nvSpPr>
          <p:cNvPr id="9" name="TextBox 8"/>
          <p:cNvSpPr txBox="1"/>
          <p:nvPr/>
        </p:nvSpPr>
        <p:spPr>
          <a:xfrm>
            <a:off x="152400" y="3429000"/>
            <a:ext cx="4746299" cy="369332"/>
          </a:xfrm>
          <a:prstGeom prst="rect">
            <a:avLst/>
          </a:prstGeom>
          <a:noFill/>
        </p:spPr>
        <p:txBody>
          <a:bodyPr wrap="none" rtlCol="0">
            <a:spAutoFit/>
          </a:bodyPr>
          <a:lstStyle/>
          <a:p>
            <a:r>
              <a:rPr lang="en-IN" dirty="0"/>
              <a:t>Outlook has maximum gain so it is our root node</a:t>
            </a:r>
          </a:p>
        </p:txBody>
      </p:sp>
      <p:graphicFrame>
        <p:nvGraphicFramePr>
          <p:cNvPr id="10" name="Table 9"/>
          <p:cNvGraphicFramePr>
            <a:graphicFrameLocks noGrp="1"/>
          </p:cNvGraphicFramePr>
          <p:nvPr>
            <p:extLst>
              <p:ext uri="{D42A27DB-BD31-4B8C-83A1-F6EECF244321}">
                <p14:modId xmlns:p14="http://schemas.microsoft.com/office/powerpoint/2010/main" val="3189000083"/>
              </p:ext>
            </p:extLst>
          </p:nvPr>
        </p:nvGraphicFramePr>
        <p:xfrm>
          <a:off x="5257800" y="1600200"/>
          <a:ext cx="3733800" cy="4603811"/>
        </p:xfrm>
        <a:graphic>
          <a:graphicData uri="http://schemas.openxmlformats.org/drawingml/2006/table">
            <a:tbl>
              <a:tblPr>
                <a:tableStyleId>{5C22544A-7EE6-4342-B048-85BDC9FD1C3A}</a:tableStyleId>
              </a:tblPr>
              <a:tblGrid>
                <a:gridCol w="311150">
                  <a:extLst>
                    <a:ext uri="{9D8B030D-6E8A-4147-A177-3AD203B41FA5}">
                      <a16:colId xmlns:a16="http://schemas.microsoft.com/office/drawing/2014/main" val="20000"/>
                    </a:ext>
                  </a:extLst>
                </a:gridCol>
                <a:gridCol w="933450">
                  <a:extLst>
                    <a:ext uri="{9D8B030D-6E8A-4147-A177-3AD203B41FA5}">
                      <a16:colId xmlns:a16="http://schemas.microsoft.com/office/drawing/2014/main" val="20001"/>
                    </a:ext>
                  </a:extLst>
                </a:gridCol>
                <a:gridCol w="622300">
                  <a:extLst>
                    <a:ext uri="{9D8B030D-6E8A-4147-A177-3AD203B41FA5}">
                      <a16:colId xmlns:a16="http://schemas.microsoft.com/office/drawing/2014/main" val="20002"/>
                    </a:ext>
                  </a:extLst>
                </a:gridCol>
                <a:gridCol w="622300">
                  <a:extLst>
                    <a:ext uri="{9D8B030D-6E8A-4147-A177-3AD203B41FA5}">
                      <a16:colId xmlns:a16="http://schemas.microsoft.com/office/drawing/2014/main" val="20003"/>
                    </a:ext>
                  </a:extLst>
                </a:gridCol>
                <a:gridCol w="622300">
                  <a:extLst>
                    <a:ext uri="{9D8B030D-6E8A-4147-A177-3AD203B41FA5}">
                      <a16:colId xmlns:a16="http://schemas.microsoft.com/office/drawing/2014/main" val="20004"/>
                    </a:ext>
                  </a:extLst>
                </a:gridCol>
                <a:gridCol w="622300">
                  <a:extLst>
                    <a:ext uri="{9D8B030D-6E8A-4147-A177-3AD203B41FA5}">
                      <a16:colId xmlns:a16="http://schemas.microsoft.com/office/drawing/2014/main" val="20005"/>
                    </a:ext>
                  </a:extLst>
                </a:gridCol>
              </a:tblGrid>
              <a:tr h="293329">
                <a:tc>
                  <a:txBody>
                    <a:bodyPr/>
                    <a:lstStyle/>
                    <a:p>
                      <a:pPr algn="l" fontAlgn="b"/>
                      <a:r>
                        <a:rPr lang="en-IN" sz="1600" u="none" strike="noStrike" dirty="0">
                          <a:effectLst/>
                        </a:rPr>
                        <a:t> </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Outlook</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Temp</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Humid</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Windy</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Play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93329">
                <a:tc>
                  <a:txBody>
                    <a:bodyPr/>
                    <a:lstStyle/>
                    <a:p>
                      <a:pPr algn="r" fontAlgn="b"/>
                      <a:r>
                        <a:rPr lang="en-IN" sz="1600" u="none" strike="noStrike" dirty="0">
                          <a:effectLst/>
                        </a:rPr>
                        <a:t>1</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93329">
                <a:tc>
                  <a:txBody>
                    <a:bodyPr/>
                    <a:lstStyle/>
                    <a:p>
                      <a:pPr algn="r" fontAlgn="b"/>
                      <a:r>
                        <a:rPr lang="en-IN" sz="1600" u="none" strike="noStrike">
                          <a:effectLst/>
                        </a:rPr>
                        <a:t>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93329">
                <a:tc>
                  <a:txBody>
                    <a:bodyPr/>
                    <a:lstStyle/>
                    <a:p>
                      <a:pPr algn="r" fontAlgn="b"/>
                      <a:r>
                        <a:rPr lang="en-IN" sz="1600" u="none" strike="noStrike">
                          <a:effectLst/>
                        </a:rPr>
                        <a:t>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93329">
                <a:tc>
                  <a:txBody>
                    <a:bodyPr/>
                    <a:lstStyle/>
                    <a:p>
                      <a:pPr algn="r" fontAlgn="b"/>
                      <a:r>
                        <a:rPr lang="en-IN" sz="1600" u="none" strike="noStrike">
                          <a:effectLst/>
                        </a:rPr>
                        <a:t>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93329">
                <a:tc>
                  <a:txBody>
                    <a:bodyPr/>
                    <a:lstStyle/>
                    <a:p>
                      <a:pPr algn="r" fontAlgn="b"/>
                      <a:r>
                        <a:rPr lang="en-IN" sz="1600" u="none" strike="noStrike">
                          <a:effectLst/>
                        </a:rPr>
                        <a:t>5</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93329">
                <a:tc>
                  <a:txBody>
                    <a:bodyPr/>
                    <a:lstStyle/>
                    <a:p>
                      <a:pPr algn="r" fontAlgn="b"/>
                      <a:r>
                        <a:rPr lang="en-IN" sz="1600" u="none" strike="noStrike">
                          <a:effectLst/>
                        </a:rPr>
                        <a:t>6</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65400">
                <a:tc>
                  <a:txBody>
                    <a:bodyPr/>
                    <a:lstStyle/>
                    <a:p>
                      <a:pPr algn="r" fontAlgn="b"/>
                      <a:r>
                        <a:rPr lang="en-IN" sz="1600" u="none" strike="noStrike">
                          <a:effectLst/>
                        </a:rPr>
                        <a:t>7</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  </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 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 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93329">
                <a:tc>
                  <a:txBody>
                    <a:bodyPr/>
                    <a:lstStyle/>
                    <a:p>
                      <a:pPr algn="r" fontAlgn="b"/>
                      <a:r>
                        <a:rPr lang="en-IN" sz="1600" u="none" strike="noStrike">
                          <a:effectLst/>
                        </a:rPr>
                        <a:t>8</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93329">
                <a:tc>
                  <a:txBody>
                    <a:bodyPr/>
                    <a:lstStyle/>
                    <a:p>
                      <a:pPr algn="r" fontAlgn="b"/>
                      <a:r>
                        <a:rPr lang="en-IN" sz="1600" u="none" strike="noStrike" dirty="0">
                          <a:effectLst/>
                        </a:rPr>
                        <a:t>9</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93329">
                <a:tc>
                  <a:txBody>
                    <a:bodyPr/>
                    <a:lstStyle/>
                    <a:p>
                      <a:pPr algn="r" fontAlgn="b"/>
                      <a:r>
                        <a:rPr lang="en-IN" sz="1600" u="none" strike="noStrike">
                          <a:effectLst/>
                        </a:rPr>
                        <a:t>10</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93329">
                <a:tc>
                  <a:txBody>
                    <a:bodyPr/>
                    <a:lstStyle/>
                    <a:p>
                      <a:pPr algn="r" fontAlgn="b"/>
                      <a:r>
                        <a:rPr lang="en-IN" sz="1600" u="none" strike="noStrike">
                          <a:effectLst/>
                        </a:rPr>
                        <a:t>11</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93329">
                <a:tc>
                  <a:txBody>
                    <a:bodyPr/>
                    <a:lstStyle/>
                    <a:p>
                      <a:pPr algn="r" fontAlgn="b"/>
                      <a:r>
                        <a:rPr lang="en-IN" sz="1600" u="none" strike="noStrike">
                          <a:effectLst/>
                        </a:rPr>
                        <a:t>12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93329">
                <a:tc>
                  <a:txBody>
                    <a:bodyPr/>
                    <a:lstStyle/>
                    <a:p>
                      <a:pPr algn="r" fontAlgn="b"/>
                      <a:r>
                        <a:rPr lang="en-IN" sz="1600" u="none" strike="noStrike">
                          <a:effectLst/>
                        </a:rPr>
                        <a:t>13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293329">
                <a:tc>
                  <a:txBody>
                    <a:bodyPr/>
                    <a:lstStyle/>
                    <a:p>
                      <a:pPr algn="r" fontAlgn="b"/>
                      <a:r>
                        <a:rPr lang="en-IN" sz="1600" u="none" strike="noStrike">
                          <a:effectLst/>
                        </a:rPr>
                        <a:t>14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2999813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1793" t="18826" r="29692" b="8625"/>
          <a:stretch/>
        </p:blipFill>
        <p:spPr bwMode="auto">
          <a:xfrm>
            <a:off x="533400" y="381000"/>
            <a:ext cx="8049492" cy="5610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524000" y="6172200"/>
            <a:ext cx="4886402" cy="369332"/>
          </a:xfrm>
          <a:prstGeom prst="rect">
            <a:avLst/>
          </a:prstGeom>
          <a:noFill/>
        </p:spPr>
        <p:txBody>
          <a:bodyPr wrap="none" rtlCol="0">
            <a:spAutoFit/>
          </a:bodyPr>
          <a:lstStyle/>
          <a:p>
            <a:r>
              <a:rPr lang="en-IN" dirty="0"/>
              <a:t>Select the node that  gives more accurate answers</a:t>
            </a:r>
          </a:p>
        </p:txBody>
      </p:sp>
    </p:spTree>
    <p:extLst>
      <p:ext uri="{BB962C8B-B14F-4D97-AF65-F5344CB8AC3E}">
        <p14:creationId xmlns:p14="http://schemas.microsoft.com/office/powerpoint/2010/main" val="4374470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7576"/>
          <a:stretch/>
        </p:blipFill>
        <p:spPr bwMode="auto">
          <a:xfrm>
            <a:off x="914400" y="68756"/>
            <a:ext cx="7329056" cy="6484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06019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r="33289"/>
          <a:stretch/>
        </p:blipFill>
        <p:spPr>
          <a:xfrm>
            <a:off x="0" y="0"/>
            <a:ext cx="9144000" cy="6999940"/>
          </a:xfrm>
          <a:prstGeom prst="rect">
            <a:avLst/>
          </a:prstGeom>
        </p:spPr>
      </p:pic>
    </p:spTree>
    <p:extLst>
      <p:ext uri="{BB962C8B-B14F-4D97-AF65-F5344CB8AC3E}">
        <p14:creationId xmlns:p14="http://schemas.microsoft.com/office/powerpoint/2010/main" val="4017116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Definitions</a:t>
            </a:r>
          </a:p>
        </p:txBody>
      </p:sp>
      <p:sp>
        <p:nvSpPr>
          <p:cNvPr id="3" name="Content Placeholder 2"/>
          <p:cNvSpPr>
            <a:spLocks noGrp="1"/>
          </p:cNvSpPr>
          <p:nvPr>
            <p:ph idx="1"/>
          </p:nvPr>
        </p:nvSpPr>
        <p:spPr/>
        <p:txBody>
          <a:bodyPr>
            <a:normAutofit lnSpcReduction="10000"/>
          </a:bodyPr>
          <a:lstStyle/>
          <a:p>
            <a:r>
              <a:rPr lang="en-IN" dirty="0"/>
              <a:t>Pruning: When we reduce the size of decision trees by removing nodes (opposite of Splitting), the process is called pruning.</a:t>
            </a:r>
          </a:p>
          <a:p>
            <a:r>
              <a:rPr lang="en-IN" dirty="0"/>
              <a:t>Branch / Sub-Tree: A sub section of decision tree is called branch or sub-tree.</a:t>
            </a:r>
          </a:p>
          <a:p>
            <a:r>
              <a:rPr lang="en-IN" dirty="0"/>
              <a:t>Parent and Child Node: A node, which is divided into sub-nodes is called parent node of sub-nodes where as sub-nodes are the child of parent node.</a:t>
            </a:r>
          </a:p>
        </p:txBody>
      </p:sp>
    </p:spTree>
    <p:extLst>
      <p:ext uri="{BB962C8B-B14F-4D97-AF65-F5344CB8AC3E}">
        <p14:creationId xmlns:p14="http://schemas.microsoft.com/office/powerpoint/2010/main" val="99401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solidFill>
            <a:schemeClr val="tx2">
              <a:lumMod val="20000"/>
              <a:lumOff val="80000"/>
            </a:schemeClr>
          </a:solidFill>
        </p:spPr>
        <p:txBody>
          <a:bodyPr>
            <a:normAutofit fontScale="92500" lnSpcReduction="20000"/>
          </a:bodyPr>
          <a:lstStyle/>
          <a:p>
            <a:r>
              <a:rPr lang="en-US" dirty="0" err="1"/>
              <a:t>Gini</a:t>
            </a:r>
            <a:r>
              <a:rPr lang="en-US" dirty="0"/>
              <a:t> is intended for continuous attributes, and Entropy for attributes that occur in classes.</a:t>
            </a:r>
          </a:p>
          <a:p>
            <a:r>
              <a:rPr lang="en-US" dirty="0" err="1"/>
              <a:t>Gini</a:t>
            </a:r>
            <a:r>
              <a:rPr lang="en-US" dirty="0"/>
              <a:t> will tend to find the largest class, and entropy tends to find groups of classes that make up ~50% of the data.</a:t>
            </a:r>
          </a:p>
          <a:p>
            <a:r>
              <a:rPr lang="en-US" dirty="0" err="1"/>
              <a:t>Gini</a:t>
            </a:r>
            <a:r>
              <a:rPr lang="en-US" dirty="0"/>
              <a:t> to minimize misclassification.</a:t>
            </a:r>
          </a:p>
          <a:p>
            <a:r>
              <a:rPr lang="en-US" dirty="0"/>
              <a:t>Entropy for exploratory analysis.</a:t>
            </a:r>
          </a:p>
          <a:p>
            <a:r>
              <a:rPr lang="en-US" dirty="0"/>
              <a:t>Some studies show this doesn’t matter – these differ less than 2% of the time.</a:t>
            </a:r>
          </a:p>
          <a:p>
            <a:r>
              <a:rPr lang="en-US" dirty="0"/>
              <a:t>Entropy may be a little slower to compute.</a:t>
            </a:r>
          </a:p>
          <a:p>
            <a:endParaRPr lang="en-US" dirty="0"/>
          </a:p>
        </p:txBody>
      </p:sp>
    </p:spTree>
    <p:extLst>
      <p:ext uri="{BB962C8B-B14F-4D97-AF65-F5344CB8AC3E}">
        <p14:creationId xmlns:p14="http://schemas.microsoft.com/office/powerpoint/2010/main" val="2497308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a:t>Gini Index</a:t>
            </a:r>
          </a:p>
        </p:txBody>
      </p:sp>
      <p:sp>
        <p:nvSpPr>
          <p:cNvPr id="5" name="Subtitle 4"/>
          <p:cNvSpPr>
            <a:spLocks noGrp="1"/>
          </p:cNvSpPr>
          <p:nvPr>
            <p:ph type="subTitle" idx="1"/>
          </p:nvPr>
        </p:nvSpPr>
        <p:spPr/>
        <p:txBody>
          <a:bodyPr/>
          <a:lstStyle/>
          <a:p>
            <a:endParaRPr lang="en-IN"/>
          </a:p>
        </p:txBody>
      </p:sp>
    </p:spTree>
    <p:extLst>
      <p:ext uri="{BB962C8B-B14F-4D97-AF65-F5344CB8AC3E}">
        <p14:creationId xmlns:p14="http://schemas.microsoft.com/office/powerpoint/2010/main" val="13699125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913733975"/>
              </p:ext>
            </p:extLst>
          </p:nvPr>
        </p:nvGraphicFramePr>
        <p:xfrm>
          <a:off x="685800" y="990600"/>
          <a:ext cx="7848600" cy="5182567"/>
        </p:xfrm>
        <a:graphic>
          <a:graphicData uri="http://schemas.openxmlformats.org/drawingml/2006/table">
            <a:tbl>
              <a:tblPr>
                <a:tableStyleId>{5C22544A-7EE6-4342-B048-85BDC9FD1C3A}</a:tableStyleId>
              </a:tblPr>
              <a:tblGrid>
                <a:gridCol w="654050">
                  <a:extLst>
                    <a:ext uri="{9D8B030D-6E8A-4147-A177-3AD203B41FA5}">
                      <a16:colId xmlns:a16="http://schemas.microsoft.com/office/drawing/2014/main" val="20000"/>
                    </a:ext>
                  </a:extLst>
                </a:gridCol>
                <a:gridCol w="1962150">
                  <a:extLst>
                    <a:ext uri="{9D8B030D-6E8A-4147-A177-3AD203B41FA5}">
                      <a16:colId xmlns:a16="http://schemas.microsoft.com/office/drawing/2014/main" val="20001"/>
                    </a:ext>
                  </a:extLst>
                </a:gridCol>
                <a:gridCol w="1308100">
                  <a:extLst>
                    <a:ext uri="{9D8B030D-6E8A-4147-A177-3AD203B41FA5}">
                      <a16:colId xmlns:a16="http://schemas.microsoft.com/office/drawing/2014/main" val="20002"/>
                    </a:ext>
                  </a:extLst>
                </a:gridCol>
                <a:gridCol w="1308100">
                  <a:extLst>
                    <a:ext uri="{9D8B030D-6E8A-4147-A177-3AD203B41FA5}">
                      <a16:colId xmlns:a16="http://schemas.microsoft.com/office/drawing/2014/main" val="20003"/>
                    </a:ext>
                  </a:extLst>
                </a:gridCol>
                <a:gridCol w="1308100">
                  <a:extLst>
                    <a:ext uri="{9D8B030D-6E8A-4147-A177-3AD203B41FA5}">
                      <a16:colId xmlns:a16="http://schemas.microsoft.com/office/drawing/2014/main" val="20004"/>
                    </a:ext>
                  </a:extLst>
                </a:gridCol>
                <a:gridCol w="1308100">
                  <a:extLst>
                    <a:ext uri="{9D8B030D-6E8A-4147-A177-3AD203B41FA5}">
                      <a16:colId xmlns:a16="http://schemas.microsoft.com/office/drawing/2014/main" val="20005"/>
                    </a:ext>
                  </a:extLst>
                </a:gridCol>
              </a:tblGrid>
              <a:tr h="348481">
                <a:tc>
                  <a:txBody>
                    <a:bodyPr/>
                    <a:lstStyle/>
                    <a:p>
                      <a:pPr algn="l" fontAlgn="b"/>
                      <a:r>
                        <a:rPr lang="en-IN" sz="1600" u="none" strike="noStrike" dirty="0">
                          <a:effectLst/>
                        </a:rPr>
                        <a:t> </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Outlook</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Temp</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Humid</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Windy</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Play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48481">
                <a:tc>
                  <a:txBody>
                    <a:bodyPr/>
                    <a:lstStyle/>
                    <a:p>
                      <a:pPr algn="r" fontAlgn="b"/>
                      <a:r>
                        <a:rPr lang="en-IN" sz="1600" u="none" strike="noStrike" dirty="0">
                          <a:effectLst/>
                        </a:rPr>
                        <a:t>1</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48481">
                <a:tc>
                  <a:txBody>
                    <a:bodyPr/>
                    <a:lstStyle/>
                    <a:p>
                      <a:pPr algn="r" fontAlgn="b"/>
                      <a:r>
                        <a:rPr lang="en-IN" sz="1600" u="none" strike="noStrike">
                          <a:effectLst/>
                        </a:rPr>
                        <a:t>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48481">
                <a:tc>
                  <a:txBody>
                    <a:bodyPr/>
                    <a:lstStyle/>
                    <a:p>
                      <a:pPr algn="r" fontAlgn="b"/>
                      <a:r>
                        <a:rPr lang="en-IN" sz="1600" u="none" strike="noStrike">
                          <a:effectLst/>
                        </a:rPr>
                        <a:t>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48481">
                <a:tc>
                  <a:txBody>
                    <a:bodyPr/>
                    <a:lstStyle/>
                    <a:p>
                      <a:pPr algn="r" fontAlgn="b"/>
                      <a:r>
                        <a:rPr lang="en-IN" sz="1600" u="none" strike="noStrike">
                          <a:effectLst/>
                        </a:rPr>
                        <a:t>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48481">
                <a:tc>
                  <a:txBody>
                    <a:bodyPr/>
                    <a:lstStyle/>
                    <a:p>
                      <a:pPr algn="r" fontAlgn="b"/>
                      <a:r>
                        <a:rPr lang="en-IN" sz="1600" u="none" strike="noStrike">
                          <a:effectLst/>
                        </a:rPr>
                        <a:t>5</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48481">
                <a:tc>
                  <a:txBody>
                    <a:bodyPr/>
                    <a:lstStyle/>
                    <a:p>
                      <a:pPr algn="r" fontAlgn="b"/>
                      <a:r>
                        <a:rPr lang="en-IN" sz="1600" u="none" strike="noStrike">
                          <a:effectLst/>
                        </a:rPr>
                        <a:t>6</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03833">
                <a:tc>
                  <a:txBody>
                    <a:bodyPr/>
                    <a:lstStyle/>
                    <a:p>
                      <a:pPr algn="r" fontAlgn="b"/>
                      <a:r>
                        <a:rPr lang="en-IN" sz="1600" u="none" strike="noStrike">
                          <a:effectLst/>
                        </a:rPr>
                        <a:t>7</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  </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 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 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48481">
                <a:tc>
                  <a:txBody>
                    <a:bodyPr/>
                    <a:lstStyle/>
                    <a:p>
                      <a:pPr algn="r" fontAlgn="b"/>
                      <a:r>
                        <a:rPr lang="en-IN" sz="1600" u="none" strike="noStrike">
                          <a:effectLst/>
                        </a:rPr>
                        <a:t>8</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48481">
                <a:tc>
                  <a:txBody>
                    <a:bodyPr/>
                    <a:lstStyle/>
                    <a:p>
                      <a:pPr algn="r" fontAlgn="b"/>
                      <a:r>
                        <a:rPr lang="en-IN" sz="1600" u="none" strike="noStrike" dirty="0">
                          <a:effectLst/>
                        </a:rPr>
                        <a:t>9</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48481">
                <a:tc>
                  <a:txBody>
                    <a:bodyPr/>
                    <a:lstStyle/>
                    <a:p>
                      <a:pPr algn="r" fontAlgn="b"/>
                      <a:r>
                        <a:rPr lang="en-IN" sz="1600" u="none" strike="noStrike">
                          <a:effectLst/>
                        </a:rPr>
                        <a:t>10</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348481">
                <a:tc>
                  <a:txBody>
                    <a:bodyPr/>
                    <a:lstStyle/>
                    <a:p>
                      <a:pPr algn="r" fontAlgn="b"/>
                      <a:r>
                        <a:rPr lang="en-IN" sz="1600" u="none" strike="noStrike">
                          <a:effectLst/>
                        </a:rPr>
                        <a:t>11</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348481">
                <a:tc>
                  <a:txBody>
                    <a:bodyPr/>
                    <a:lstStyle/>
                    <a:p>
                      <a:pPr algn="r" fontAlgn="b"/>
                      <a:r>
                        <a:rPr lang="en-IN" sz="1600" u="none" strike="noStrike">
                          <a:effectLst/>
                        </a:rPr>
                        <a:t>12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348481">
                <a:tc>
                  <a:txBody>
                    <a:bodyPr/>
                    <a:lstStyle/>
                    <a:p>
                      <a:pPr algn="r" fontAlgn="b"/>
                      <a:r>
                        <a:rPr lang="en-IN" sz="1600" u="none" strike="noStrike">
                          <a:effectLst/>
                        </a:rPr>
                        <a:t>13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348481">
                <a:tc>
                  <a:txBody>
                    <a:bodyPr/>
                    <a:lstStyle/>
                    <a:p>
                      <a:pPr algn="r" fontAlgn="b"/>
                      <a:r>
                        <a:rPr lang="en-IN" sz="1600" u="none" strike="noStrike">
                          <a:effectLst/>
                        </a:rPr>
                        <a:t>14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19249195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Gini Index</a:t>
            </a:r>
          </a:p>
        </p:txBody>
      </p:sp>
      <p:sp>
        <p:nvSpPr>
          <p:cNvPr id="3" name="Content Placeholder 2"/>
          <p:cNvSpPr>
            <a:spLocks noGrp="1"/>
          </p:cNvSpPr>
          <p:nvPr>
            <p:ph idx="1"/>
          </p:nvPr>
        </p:nvSpPr>
        <p:spPr/>
        <p:txBody>
          <a:bodyPr>
            <a:normAutofit fontScale="92500" lnSpcReduction="20000"/>
          </a:bodyPr>
          <a:lstStyle/>
          <a:p>
            <a:r>
              <a:rPr lang="en-IN" dirty="0"/>
              <a:t>Gini index says, if we select two items from a population at random then they must be of same class and probability for this is 1 if population is pure.</a:t>
            </a:r>
          </a:p>
          <a:p>
            <a:r>
              <a:rPr lang="en-IN" dirty="0"/>
              <a:t>It works with categorical target variable “Success” or “Failure”.</a:t>
            </a:r>
          </a:p>
          <a:p>
            <a:r>
              <a:rPr lang="en-IN" dirty="0"/>
              <a:t>It performs only Binary splits</a:t>
            </a:r>
          </a:p>
          <a:p>
            <a:r>
              <a:rPr lang="en-IN" dirty="0"/>
              <a:t>Higher the value of Gini higher the homogeneity.</a:t>
            </a:r>
          </a:p>
          <a:p>
            <a:r>
              <a:rPr lang="en-IN" dirty="0"/>
              <a:t>CART (Classification and Regression Tree) uses Gini method to create binary splits.</a:t>
            </a:r>
          </a:p>
          <a:p>
            <a:endParaRPr lang="en-IN" dirty="0"/>
          </a:p>
        </p:txBody>
      </p:sp>
    </p:spTree>
    <p:extLst>
      <p:ext uri="{BB962C8B-B14F-4D97-AF65-F5344CB8AC3E}">
        <p14:creationId xmlns:p14="http://schemas.microsoft.com/office/powerpoint/2010/main" val="41898919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err="1"/>
              <a:t>Calucate</a:t>
            </a:r>
            <a:r>
              <a:rPr lang="en-IN" b="1" dirty="0"/>
              <a:t> Gini for a split</a:t>
            </a:r>
            <a:endParaRPr lang="en-IN" dirty="0"/>
          </a:p>
        </p:txBody>
      </p:sp>
      <p:sp>
        <p:nvSpPr>
          <p:cNvPr id="3" name="Content Placeholder 2"/>
          <p:cNvSpPr>
            <a:spLocks noGrp="1"/>
          </p:cNvSpPr>
          <p:nvPr>
            <p:ph idx="1"/>
          </p:nvPr>
        </p:nvSpPr>
        <p:spPr/>
        <p:txBody>
          <a:bodyPr/>
          <a:lstStyle/>
          <a:p>
            <a:r>
              <a:rPr lang="en-IN" dirty="0"/>
              <a:t>Calculate Gini for sub-nodes, using formula sum of square of probability for success and failure (p²+q²).</a:t>
            </a:r>
          </a:p>
          <a:p>
            <a:r>
              <a:rPr lang="en-IN" dirty="0"/>
              <a:t>Calculate Gini for split using weighted Gini score of each node of that split</a:t>
            </a:r>
          </a:p>
          <a:p>
            <a:endParaRPr lang="en-IN" dirty="0"/>
          </a:p>
        </p:txBody>
      </p:sp>
    </p:spTree>
    <p:extLst>
      <p:ext uri="{BB962C8B-B14F-4D97-AF65-F5344CB8AC3E}">
        <p14:creationId xmlns:p14="http://schemas.microsoft.com/office/powerpoint/2010/main" val="249528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43200" y="1073051"/>
            <a:ext cx="3183144" cy="11715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81000" y="457200"/>
            <a:ext cx="8229600" cy="646331"/>
          </a:xfrm>
          <a:prstGeom prst="rect">
            <a:avLst/>
          </a:prstGeom>
          <a:noFill/>
        </p:spPr>
        <p:txBody>
          <a:bodyPr wrap="square" rtlCol="0">
            <a:spAutoFit/>
          </a:bodyPr>
          <a:lstStyle/>
          <a:p>
            <a:r>
              <a:rPr lang="en-IN" dirty="0"/>
              <a:t>Gini index measures the impurity of a data partition </a:t>
            </a:r>
            <a:r>
              <a:rPr lang="en-IN" dirty="0">
                <a:solidFill>
                  <a:srgbClr val="FF0000"/>
                </a:solidFill>
              </a:rPr>
              <a:t>K</a:t>
            </a:r>
            <a:r>
              <a:rPr lang="en-IN" dirty="0"/>
              <a:t>, formula for Gini Index can be written down as:</a:t>
            </a:r>
          </a:p>
        </p:txBody>
      </p:sp>
      <p:sp>
        <p:nvSpPr>
          <p:cNvPr id="7" name="Rectangle 6"/>
          <p:cNvSpPr/>
          <p:nvPr/>
        </p:nvSpPr>
        <p:spPr>
          <a:xfrm>
            <a:off x="155575" y="2551837"/>
            <a:ext cx="8683625" cy="1477328"/>
          </a:xfrm>
          <a:prstGeom prst="rect">
            <a:avLst/>
          </a:prstGeom>
        </p:spPr>
        <p:txBody>
          <a:bodyPr wrap="square">
            <a:spAutoFit/>
          </a:bodyPr>
          <a:lstStyle/>
          <a:p>
            <a:r>
              <a:rPr lang="en-IN" dirty="0"/>
              <a:t>Where </a:t>
            </a:r>
            <a:r>
              <a:rPr lang="en-IN" dirty="0">
                <a:solidFill>
                  <a:srgbClr val="FF0000"/>
                </a:solidFill>
              </a:rPr>
              <a:t>n</a:t>
            </a:r>
            <a:r>
              <a:rPr lang="en-IN" dirty="0"/>
              <a:t> is the number of classes, and </a:t>
            </a:r>
            <a:r>
              <a:rPr lang="en-IN" dirty="0">
                <a:solidFill>
                  <a:srgbClr val="FF0000"/>
                </a:solidFill>
              </a:rPr>
              <a:t>P</a:t>
            </a:r>
            <a:r>
              <a:rPr lang="en-IN" baseline="-25000" dirty="0">
                <a:solidFill>
                  <a:srgbClr val="FF0000"/>
                </a:solidFill>
              </a:rPr>
              <a:t>i</a:t>
            </a:r>
            <a:r>
              <a:rPr lang="en-IN" dirty="0"/>
              <a:t> is the probability that an observation in </a:t>
            </a:r>
            <a:r>
              <a:rPr lang="en-IN" dirty="0">
                <a:solidFill>
                  <a:srgbClr val="FF0000"/>
                </a:solidFill>
              </a:rPr>
              <a:t>K</a:t>
            </a:r>
            <a:r>
              <a:rPr lang="en-IN" dirty="0"/>
              <a:t> belongs to the class. </a:t>
            </a:r>
          </a:p>
          <a:p>
            <a:endParaRPr lang="en-IN" dirty="0"/>
          </a:p>
          <a:p>
            <a:r>
              <a:rPr lang="en-IN" dirty="0"/>
              <a:t>Gini Index assumes a binary split for each of the attribute in </a:t>
            </a:r>
            <a:r>
              <a:rPr lang="en-IN" dirty="0">
                <a:solidFill>
                  <a:srgbClr val="FF0000"/>
                </a:solidFill>
              </a:rPr>
              <a:t>S</a:t>
            </a:r>
            <a:r>
              <a:rPr lang="en-IN" dirty="0"/>
              <a:t>, let say </a:t>
            </a:r>
            <a:r>
              <a:rPr lang="en-IN" dirty="0">
                <a:solidFill>
                  <a:srgbClr val="FF0000"/>
                </a:solidFill>
              </a:rPr>
              <a:t>T</a:t>
            </a:r>
            <a:r>
              <a:rPr lang="en-IN" baseline="-25000" dirty="0">
                <a:solidFill>
                  <a:srgbClr val="FF0000"/>
                </a:solidFill>
              </a:rPr>
              <a:t>1</a:t>
            </a:r>
            <a:r>
              <a:rPr lang="en-IN" dirty="0"/>
              <a:t> &amp; </a:t>
            </a:r>
            <a:r>
              <a:rPr lang="en-IN" dirty="0">
                <a:solidFill>
                  <a:srgbClr val="FF0000"/>
                </a:solidFill>
              </a:rPr>
              <a:t>T</a:t>
            </a:r>
            <a:r>
              <a:rPr lang="en-IN" baseline="-25000" dirty="0">
                <a:solidFill>
                  <a:srgbClr val="FF0000"/>
                </a:solidFill>
              </a:rPr>
              <a:t>2</a:t>
            </a:r>
            <a:r>
              <a:rPr lang="en-IN" baseline="-25000" dirty="0"/>
              <a:t>. </a:t>
            </a:r>
            <a:r>
              <a:rPr lang="en-IN" dirty="0"/>
              <a:t>The Gini index of K given this partitioning is given by:</a:t>
            </a:r>
          </a:p>
        </p:txBody>
      </p:sp>
      <p:pic>
        <p:nvPicPr>
          <p:cNvPr id="92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454" y="4752975"/>
            <a:ext cx="5772142" cy="962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28748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Calculate Gini Index</a:t>
            </a:r>
            <a:endParaRPr lang="en-IN" dirty="0"/>
          </a:p>
        </p:txBody>
      </p:sp>
      <p:sp>
        <p:nvSpPr>
          <p:cNvPr id="3" name="Content Placeholder 2"/>
          <p:cNvSpPr>
            <a:spLocks noGrp="1"/>
          </p:cNvSpPr>
          <p:nvPr>
            <p:ph idx="1"/>
          </p:nvPr>
        </p:nvSpPr>
        <p:spPr/>
        <p:txBody>
          <a:bodyPr/>
          <a:lstStyle/>
          <a:p>
            <a:pPr marL="0" indent="0">
              <a:buNone/>
            </a:pPr>
            <a:r>
              <a:rPr lang="en-IN" b="1" dirty="0"/>
              <a:t>So as the first step we will find the root node of our decision tree. For that Calculate the </a:t>
            </a:r>
            <a:r>
              <a:rPr lang="en-IN" b="1" dirty="0" err="1"/>
              <a:t>gini</a:t>
            </a:r>
            <a:r>
              <a:rPr lang="en-IN" b="1" dirty="0"/>
              <a:t> index of the class variable (Play)</a:t>
            </a:r>
            <a:endParaRPr lang="en-IN" dirty="0"/>
          </a:p>
          <a:p>
            <a:r>
              <a:rPr lang="en-IN" dirty="0"/>
              <a:t>Gini(S) = 1 - [(9/14)² + (5/14)²] = 0.4591</a:t>
            </a:r>
          </a:p>
          <a:p>
            <a:pPr marL="0" indent="0">
              <a:buNone/>
            </a:pPr>
            <a:endParaRPr lang="en-IN" dirty="0"/>
          </a:p>
        </p:txBody>
      </p:sp>
    </p:spTree>
    <p:extLst>
      <p:ext uri="{BB962C8B-B14F-4D97-AF65-F5344CB8AC3E}">
        <p14:creationId xmlns:p14="http://schemas.microsoft.com/office/powerpoint/2010/main" val="13011288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Gini Gain</a:t>
            </a:r>
            <a:endParaRPr lang="en-IN" dirty="0"/>
          </a:p>
        </p:txBody>
      </p:sp>
      <p:sp>
        <p:nvSpPr>
          <p:cNvPr id="3" name="Content Placeholder 2"/>
          <p:cNvSpPr>
            <a:spLocks noGrp="1"/>
          </p:cNvSpPr>
          <p:nvPr>
            <p:ph idx="1"/>
          </p:nvPr>
        </p:nvSpPr>
        <p:spPr/>
        <p:txBody>
          <a:bodyPr/>
          <a:lstStyle/>
          <a:p>
            <a:pPr marL="0" indent="0">
              <a:buNone/>
            </a:pPr>
            <a:r>
              <a:rPr lang="en-IN" b="1" dirty="0"/>
              <a:t>we will calculate </a:t>
            </a:r>
            <a:r>
              <a:rPr lang="en-IN" b="1" dirty="0" err="1"/>
              <a:t>gini</a:t>
            </a:r>
            <a:r>
              <a:rPr lang="en-IN" b="1" dirty="0"/>
              <a:t> gain. </a:t>
            </a:r>
            <a:r>
              <a:rPr lang="en-IN" dirty="0"/>
              <a:t>For that first, we will find the average weighted </a:t>
            </a:r>
            <a:r>
              <a:rPr lang="en-IN" dirty="0" err="1"/>
              <a:t>gini</a:t>
            </a:r>
            <a:r>
              <a:rPr lang="en-IN" dirty="0"/>
              <a:t> impurity of Outlook, Temperature, Humidity and Windy.</a:t>
            </a:r>
          </a:p>
        </p:txBody>
      </p:sp>
    </p:spTree>
    <p:extLst>
      <p:ext uri="{BB962C8B-B14F-4D97-AF65-F5344CB8AC3E}">
        <p14:creationId xmlns:p14="http://schemas.microsoft.com/office/powerpoint/2010/main" val="24274529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Gini Gain - Outlook</a:t>
            </a:r>
            <a:endParaRPr lang="en-IN"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 y="1527157"/>
            <a:ext cx="8442960" cy="18796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609601" y="3657600"/>
            <a:ext cx="7924800" cy="646331"/>
          </a:xfrm>
          <a:prstGeom prst="rect">
            <a:avLst/>
          </a:prstGeom>
          <a:noFill/>
        </p:spPr>
        <p:txBody>
          <a:bodyPr wrap="square" rtlCol="0">
            <a:spAutoFit/>
          </a:bodyPr>
          <a:lstStyle/>
          <a:p>
            <a:r>
              <a:rPr lang="it-IT" dirty="0"/>
              <a:t>Gini(S, outlook) = (5/14)gini(3,2) + (4/14)*gini(4,0)+ (5/14)*gini(2,3) = (5/14)(1 - (3/5)² - (2/5)²) + (4/14)*0 + (5/14)(1 - (2/5)² - (3/5)²)= 0.171+0+0.171 = 0.342</a:t>
            </a:r>
            <a:endParaRPr lang="en-IN" dirty="0"/>
          </a:p>
        </p:txBody>
      </p:sp>
      <p:sp>
        <p:nvSpPr>
          <p:cNvPr id="6" name="TextBox 5"/>
          <p:cNvSpPr txBox="1"/>
          <p:nvPr/>
        </p:nvSpPr>
        <p:spPr>
          <a:xfrm>
            <a:off x="1066800" y="4648200"/>
            <a:ext cx="4328942" cy="369332"/>
          </a:xfrm>
          <a:prstGeom prst="rect">
            <a:avLst/>
          </a:prstGeom>
          <a:noFill/>
        </p:spPr>
        <p:txBody>
          <a:bodyPr wrap="none" rtlCol="0">
            <a:spAutoFit/>
          </a:bodyPr>
          <a:lstStyle/>
          <a:p>
            <a:r>
              <a:rPr lang="en-IN" dirty="0"/>
              <a:t>Gini gain (S, outlook) = 0.459 - 0.342 = 0.117</a:t>
            </a:r>
          </a:p>
        </p:txBody>
      </p:sp>
      <p:cxnSp>
        <p:nvCxnSpPr>
          <p:cNvPr id="8" name="Straight Arrow Connector 7"/>
          <p:cNvCxnSpPr/>
          <p:nvPr/>
        </p:nvCxnSpPr>
        <p:spPr>
          <a:xfrm>
            <a:off x="3581400" y="5017532"/>
            <a:ext cx="0" cy="39266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744343" y="5484614"/>
            <a:ext cx="1674113" cy="369332"/>
          </a:xfrm>
          <a:prstGeom prst="rect">
            <a:avLst/>
          </a:prstGeom>
          <a:noFill/>
        </p:spPr>
        <p:txBody>
          <a:bodyPr wrap="none" rtlCol="0">
            <a:spAutoFit/>
          </a:bodyPr>
          <a:lstStyle/>
          <a:p>
            <a:r>
              <a:rPr lang="en-IN" dirty="0"/>
              <a:t>Gini Index : Play</a:t>
            </a:r>
          </a:p>
        </p:txBody>
      </p:sp>
    </p:spTree>
    <p:extLst>
      <p:ext uri="{BB962C8B-B14F-4D97-AF65-F5344CB8AC3E}">
        <p14:creationId xmlns:p14="http://schemas.microsoft.com/office/powerpoint/2010/main" val="42820518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Gini Gain – For all Predictors</a:t>
            </a:r>
            <a:endParaRPr lang="en-IN" dirty="0"/>
          </a:p>
        </p:txBody>
      </p:sp>
      <p:sp>
        <p:nvSpPr>
          <p:cNvPr id="5" name="TextBox 4"/>
          <p:cNvSpPr txBox="1"/>
          <p:nvPr/>
        </p:nvSpPr>
        <p:spPr>
          <a:xfrm>
            <a:off x="304800" y="1752600"/>
            <a:ext cx="7924800" cy="1200329"/>
          </a:xfrm>
          <a:prstGeom prst="rect">
            <a:avLst/>
          </a:prstGeom>
          <a:noFill/>
        </p:spPr>
        <p:txBody>
          <a:bodyPr wrap="square" rtlCol="0">
            <a:spAutoFit/>
          </a:bodyPr>
          <a:lstStyle/>
          <a:p>
            <a:r>
              <a:rPr lang="en-IN" dirty="0"/>
              <a:t>Gini gain (S, outlook) = 0.459 - 0.342 = 0.117</a:t>
            </a:r>
          </a:p>
          <a:p>
            <a:r>
              <a:rPr lang="en-IN" dirty="0"/>
              <a:t>Gini gain(S, Temperature) = 0.459 - 0.4405 = 0.0185</a:t>
            </a:r>
          </a:p>
          <a:p>
            <a:r>
              <a:rPr lang="en-IN" dirty="0"/>
              <a:t>Gini gain(S, Humidity) = 0.459 - 0.3674 = 0.0916</a:t>
            </a:r>
          </a:p>
          <a:p>
            <a:r>
              <a:rPr lang="en-IN" dirty="0"/>
              <a:t>Gini gain(S, windy) = 0.459 - 0.4286 = 0.0304</a:t>
            </a:r>
          </a:p>
        </p:txBody>
      </p:sp>
      <p:sp>
        <p:nvSpPr>
          <p:cNvPr id="3" name="TextBox 2"/>
          <p:cNvSpPr txBox="1"/>
          <p:nvPr/>
        </p:nvSpPr>
        <p:spPr>
          <a:xfrm>
            <a:off x="304800" y="3505200"/>
            <a:ext cx="8534400" cy="1384995"/>
          </a:xfrm>
          <a:prstGeom prst="rect">
            <a:avLst/>
          </a:prstGeom>
          <a:noFill/>
        </p:spPr>
        <p:txBody>
          <a:bodyPr wrap="square" rtlCol="0">
            <a:spAutoFit/>
          </a:bodyPr>
          <a:lstStyle/>
          <a:p>
            <a:r>
              <a:rPr lang="en-IN" sz="2800" dirty="0"/>
              <a:t>Choose one that having higher </a:t>
            </a:r>
            <a:r>
              <a:rPr lang="en-IN" sz="2800" dirty="0" err="1"/>
              <a:t>gini</a:t>
            </a:r>
            <a:r>
              <a:rPr lang="en-IN" sz="2800" dirty="0"/>
              <a:t> gain. </a:t>
            </a:r>
          </a:p>
          <a:p>
            <a:r>
              <a:rPr lang="en-IN" sz="2800" dirty="0"/>
              <a:t>Gini gain is higher for outlook .So we can choose it as our root node.</a:t>
            </a:r>
          </a:p>
        </p:txBody>
      </p:sp>
    </p:spTree>
    <p:extLst>
      <p:ext uri="{BB962C8B-B14F-4D97-AF65-F5344CB8AC3E}">
        <p14:creationId xmlns:p14="http://schemas.microsoft.com/office/powerpoint/2010/main" val="4161932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Types of Algorithms in Decision Tree</a:t>
            </a:r>
          </a:p>
        </p:txBody>
      </p:sp>
      <p:sp>
        <p:nvSpPr>
          <p:cNvPr id="3" name="Content Placeholder 2"/>
          <p:cNvSpPr>
            <a:spLocks noGrp="1"/>
          </p:cNvSpPr>
          <p:nvPr>
            <p:ph idx="1"/>
          </p:nvPr>
        </p:nvSpPr>
        <p:spPr/>
        <p:txBody>
          <a:bodyPr/>
          <a:lstStyle/>
          <a:p>
            <a:pPr marL="0" indent="0">
              <a:buNone/>
            </a:pPr>
            <a:r>
              <a:rPr lang="en-IN" b="1" dirty="0"/>
              <a:t>Algorithm used in decision trees:</a:t>
            </a:r>
            <a:endParaRPr lang="en-IN" dirty="0"/>
          </a:p>
          <a:p>
            <a:r>
              <a:rPr lang="en-IN" b="1" dirty="0"/>
              <a:t>ID3 – entropy, Information Gain</a:t>
            </a:r>
          </a:p>
          <a:p>
            <a:r>
              <a:rPr lang="en-IN" b="1" dirty="0"/>
              <a:t>Gini Index</a:t>
            </a:r>
          </a:p>
          <a:p>
            <a:pPr marL="0" indent="0">
              <a:buNone/>
            </a:pPr>
            <a:endParaRPr lang="en-IN" dirty="0"/>
          </a:p>
        </p:txBody>
      </p:sp>
    </p:spTree>
    <p:extLst>
      <p:ext uri="{BB962C8B-B14F-4D97-AF65-F5344CB8AC3E}">
        <p14:creationId xmlns:p14="http://schemas.microsoft.com/office/powerpoint/2010/main" val="4245292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Split on Which Column?</a:t>
            </a:r>
          </a:p>
        </p:txBody>
      </p:sp>
      <p:sp>
        <p:nvSpPr>
          <p:cNvPr id="3" name="Content Placeholder 2"/>
          <p:cNvSpPr>
            <a:spLocks noGrp="1"/>
          </p:cNvSpPr>
          <p:nvPr>
            <p:ph idx="1"/>
          </p:nvPr>
        </p:nvSpPr>
        <p:spPr/>
        <p:txBody>
          <a:bodyPr/>
          <a:lstStyle/>
          <a:p>
            <a:r>
              <a:rPr lang="en-IN" dirty="0"/>
              <a:t>Above, you can see that Gini score for </a:t>
            </a:r>
            <a:r>
              <a:rPr lang="en-IN" i="1" dirty="0"/>
              <a:t>Split on Outlook </a:t>
            </a:r>
            <a:r>
              <a:rPr lang="en-IN" dirty="0"/>
              <a:t>(</a:t>
            </a:r>
            <a:r>
              <a:rPr lang="en-IN" b="1" dirty="0"/>
              <a:t>0.117</a:t>
            </a:r>
            <a:r>
              <a:rPr lang="en-IN" dirty="0"/>
              <a:t>) is higher than </a:t>
            </a:r>
            <a:r>
              <a:rPr lang="en-IN" i="1" dirty="0"/>
              <a:t>Split on other Classes(Columns)</a:t>
            </a:r>
            <a:r>
              <a:rPr lang="en-IN" dirty="0"/>
              <a:t> hence, the node split will take place on Outlook</a:t>
            </a:r>
          </a:p>
        </p:txBody>
      </p:sp>
    </p:spTree>
    <p:extLst>
      <p:ext uri="{BB962C8B-B14F-4D97-AF65-F5344CB8AC3E}">
        <p14:creationId xmlns:p14="http://schemas.microsoft.com/office/powerpoint/2010/main" val="520074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IN" dirty="0"/>
              <a:t>Gini Vs Entropy</a:t>
            </a:r>
          </a:p>
        </p:txBody>
      </p:sp>
      <p:sp>
        <p:nvSpPr>
          <p:cNvPr id="7" name="Subtitle 6"/>
          <p:cNvSpPr>
            <a:spLocks noGrp="1"/>
          </p:cNvSpPr>
          <p:nvPr>
            <p:ph type="subTitle" idx="1"/>
          </p:nvPr>
        </p:nvSpPr>
        <p:spPr/>
        <p:txBody>
          <a:bodyPr/>
          <a:lstStyle/>
          <a:p>
            <a:endParaRPr lang="en-IN"/>
          </a:p>
        </p:txBody>
      </p:sp>
    </p:spTree>
    <p:extLst>
      <p:ext uri="{BB962C8B-B14F-4D97-AF65-F5344CB8AC3E}">
        <p14:creationId xmlns:p14="http://schemas.microsoft.com/office/powerpoint/2010/main" val="22064690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Gini Vs Entropy</a:t>
            </a:r>
          </a:p>
        </p:txBody>
      </p:sp>
      <p:sp>
        <p:nvSpPr>
          <p:cNvPr id="3" name="Content Placeholder 2"/>
          <p:cNvSpPr>
            <a:spLocks noGrp="1"/>
          </p:cNvSpPr>
          <p:nvPr>
            <p:ph idx="1"/>
          </p:nvPr>
        </p:nvSpPr>
        <p:spPr/>
        <p:txBody>
          <a:bodyPr>
            <a:normAutofit lnSpcReduction="10000"/>
          </a:bodyPr>
          <a:lstStyle/>
          <a:p>
            <a:r>
              <a:rPr lang="en-IN" dirty="0"/>
              <a:t>The Gini Index is calculated by subtracting the sum of the squared probabilities of each class from one.  It favours larger partitions.  </a:t>
            </a:r>
          </a:p>
          <a:p>
            <a:r>
              <a:rPr lang="en-IN" dirty="0"/>
              <a:t>Information Gain multiplies the probability of the class times the log (base=2) of that class probability.  Information Gain </a:t>
            </a:r>
            <a:r>
              <a:rPr lang="en-IN" dirty="0" err="1"/>
              <a:t>favors</a:t>
            </a:r>
            <a:r>
              <a:rPr lang="en-IN" dirty="0"/>
              <a:t> smaller partitions with many distinct values.  </a:t>
            </a:r>
          </a:p>
          <a:p>
            <a:r>
              <a:rPr lang="en-IN" dirty="0"/>
              <a:t>Ultimately, you have to experiment with your data and the splitting criterion.</a:t>
            </a:r>
          </a:p>
        </p:txBody>
      </p:sp>
    </p:spTree>
    <p:extLst>
      <p:ext uri="{BB962C8B-B14F-4D97-AF65-F5344CB8AC3E}">
        <p14:creationId xmlns:p14="http://schemas.microsoft.com/office/powerpoint/2010/main" val="39663530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IN" dirty="0"/>
              <a:t>End	</a:t>
            </a:r>
          </a:p>
        </p:txBody>
      </p:sp>
      <p:sp>
        <p:nvSpPr>
          <p:cNvPr id="6" name="Subtitle 5"/>
          <p:cNvSpPr>
            <a:spLocks noGrp="1"/>
          </p:cNvSpPr>
          <p:nvPr>
            <p:ph type="subTitle" idx="1"/>
          </p:nvPr>
        </p:nvSpPr>
        <p:spPr/>
        <p:txBody>
          <a:bodyPr/>
          <a:lstStyle/>
          <a:p>
            <a:endParaRPr lang="en-IN"/>
          </a:p>
        </p:txBody>
      </p:sp>
    </p:spTree>
    <p:extLst>
      <p:ext uri="{BB962C8B-B14F-4D97-AF65-F5344CB8AC3E}">
        <p14:creationId xmlns:p14="http://schemas.microsoft.com/office/powerpoint/2010/main" val="25709921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a:t>Random Forest</a:t>
            </a:r>
          </a:p>
        </p:txBody>
      </p:sp>
      <p:sp>
        <p:nvSpPr>
          <p:cNvPr id="5" name="Subtitle 4"/>
          <p:cNvSpPr>
            <a:spLocks noGrp="1"/>
          </p:cNvSpPr>
          <p:nvPr>
            <p:ph type="subTitle" idx="1"/>
          </p:nvPr>
        </p:nvSpPr>
        <p:spPr/>
        <p:txBody>
          <a:bodyPr/>
          <a:lstStyle/>
          <a:p>
            <a:endParaRPr lang="en-IN"/>
          </a:p>
        </p:txBody>
      </p:sp>
    </p:spTree>
    <p:extLst>
      <p:ext uri="{BB962C8B-B14F-4D97-AF65-F5344CB8AC3E}">
        <p14:creationId xmlns:p14="http://schemas.microsoft.com/office/powerpoint/2010/main" val="38073778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Definitions</a:t>
            </a:r>
          </a:p>
        </p:txBody>
      </p:sp>
      <p:sp>
        <p:nvSpPr>
          <p:cNvPr id="3" name="Content Placeholder 2"/>
          <p:cNvSpPr>
            <a:spLocks noGrp="1"/>
          </p:cNvSpPr>
          <p:nvPr>
            <p:ph idx="1"/>
          </p:nvPr>
        </p:nvSpPr>
        <p:spPr/>
        <p:txBody>
          <a:bodyPr>
            <a:normAutofit fontScale="92500" lnSpcReduction="20000"/>
          </a:bodyPr>
          <a:lstStyle/>
          <a:p>
            <a:pPr marL="0" indent="0">
              <a:buNone/>
            </a:pPr>
            <a:r>
              <a:rPr lang="en-US" dirty="0"/>
              <a:t>The Random Forest is a model made up of many decision trees. Rather than just simply averaging the prediction of trees (which we could call a “forest”)</a:t>
            </a:r>
          </a:p>
          <a:p>
            <a:pPr marL="0" indent="0">
              <a:buNone/>
            </a:pPr>
            <a:endParaRPr lang="en-US" dirty="0"/>
          </a:p>
          <a:p>
            <a:pPr marL="0" indent="0">
              <a:buNone/>
            </a:pPr>
            <a:r>
              <a:rPr lang="en-US" dirty="0"/>
              <a:t>This model uses two key concepts that gives it the name </a:t>
            </a:r>
            <a:r>
              <a:rPr lang="en-US" i="1" dirty="0"/>
              <a:t>random</a:t>
            </a:r>
            <a:r>
              <a:rPr lang="en-US" dirty="0"/>
              <a:t>:</a:t>
            </a:r>
          </a:p>
          <a:p>
            <a:r>
              <a:rPr lang="en-US" dirty="0"/>
              <a:t>Random sampling of training data points when building trees</a:t>
            </a:r>
          </a:p>
          <a:p>
            <a:r>
              <a:rPr lang="en-US" dirty="0"/>
              <a:t>Random subsets of features considered when splitting nodes</a:t>
            </a:r>
          </a:p>
          <a:p>
            <a:pPr marL="0" indent="0">
              <a:buNone/>
            </a:pPr>
            <a:endParaRPr lang="en-IN" dirty="0"/>
          </a:p>
        </p:txBody>
      </p:sp>
    </p:spTree>
    <p:extLst>
      <p:ext uri="{BB962C8B-B14F-4D97-AF65-F5344CB8AC3E}">
        <p14:creationId xmlns:p14="http://schemas.microsoft.com/office/powerpoint/2010/main" val="13876413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Random Forest	</a:t>
            </a:r>
          </a:p>
        </p:txBody>
      </p:sp>
      <p:sp>
        <p:nvSpPr>
          <p:cNvPr id="3" name="Content Placeholder 2"/>
          <p:cNvSpPr>
            <a:spLocks noGrp="1"/>
          </p:cNvSpPr>
          <p:nvPr>
            <p:ph idx="1"/>
          </p:nvPr>
        </p:nvSpPr>
        <p:spPr/>
        <p:txBody>
          <a:bodyPr>
            <a:normAutofit fontScale="85000" lnSpcReduction="10000"/>
          </a:bodyPr>
          <a:lstStyle/>
          <a:p>
            <a:r>
              <a:rPr lang="en-IN" i="1" dirty="0"/>
              <a:t>It is a</a:t>
            </a:r>
            <a:r>
              <a:rPr lang="en-IN" b="1" i="1" dirty="0"/>
              <a:t> Ensemble methods</a:t>
            </a:r>
            <a:r>
              <a:rPr lang="en-IN" dirty="0"/>
              <a:t>, which combines several decision trees to produce better predictive performance than utilizing a single decision tree</a:t>
            </a:r>
          </a:p>
          <a:p>
            <a:endParaRPr lang="en-IN" dirty="0"/>
          </a:p>
          <a:p>
            <a:r>
              <a:rPr lang="en-US" dirty="0"/>
              <a:t>The random forest combines hundreds or thousands of decision trees, trains each one on a slightly different set of the observations, splitting nodes in each tree considering a limited number of the features. </a:t>
            </a:r>
          </a:p>
          <a:p>
            <a:endParaRPr lang="en-US" dirty="0"/>
          </a:p>
          <a:p>
            <a:r>
              <a:rPr lang="en-US" dirty="0"/>
              <a:t>The final predictions of the random forest are made by averaging the predictions of each individual tree.</a:t>
            </a:r>
            <a:endParaRPr lang="en-IN" dirty="0"/>
          </a:p>
        </p:txBody>
      </p:sp>
    </p:spTree>
    <p:extLst>
      <p:ext uri="{BB962C8B-B14F-4D97-AF65-F5344CB8AC3E}">
        <p14:creationId xmlns:p14="http://schemas.microsoft.com/office/powerpoint/2010/main" val="40724432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Random Forest</a:t>
            </a:r>
          </a:p>
        </p:txBody>
      </p:sp>
      <p:sp>
        <p:nvSpPr>
          <p:cNvPr id="3" name="Content Placeholder 2"/>
          <p:cNvSpPr>
            <a:spLocks noGrp="1"/>
          </p:cNvSpPr>
          <p:nvPr>
            <p:ph idx="1"/>
          </p:nvPr>
        </p:nvSpPr>
        <p:spPr/>
        <p:txBody>
          <a:bodyPr/>
          <a:lstStyle/>
          <a:p>
            <a:r>
              <a:rPr lang="en-IN" dirty="0"/>
              <a:t>The first step in Random Forest is that it will divide the data into smaller subsets</a:t>
            </a:r>
          </a:p>
          <a:p>
            <a:r>
              <a:rPr lang="en-IN" dirty="0"/>
              <a:t>Every subset need not be distinct, some may overlap</a:t>
            </a:r>
          </a:p>
          <a:p>
            <a:r>
              <a:rPr lang="en-IN" dirty="0"/>
              <a:t> For each subset a decision tree is made</a:t>
            </a:r>
          </a:p>
        </p:txBody>
      </p:sp>
    </p:spTree>
    <p:extLst>
      <p:ext uri="{BB962C8B-B14F-4D97-AF65-F5344CB8AC3E}">
        <p14:creationId xmlns:p14="http://schemas.microsoft.com/office/powerpoint/2010/main" val="23318719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r>
              <a:rPr lang="en-US" b="1" dirty="0"/>
              <a:t>Random sampling of training observations</a:t>
            </a:r>
          </a:p>
        </p:txBody>
      </p:sp>
      <p:sp>
        <p:nvSpPr>
          <p:cNvPr id="3" name="Content Placeholder 2"/>
          <p:cNvSpPr>
            <a:spLocks noGrp="1"/>
          </p:cNvSpPr>
          <p:nvPr>
            <p:ph idx="1"/>
          </p:nvPr>
        </p:nvSpPr>
        <p:spPr/>
        <p:txBody>
          <a:bodyPr>
            <a:normAutofit fontScale="85000" lnSpcReduction="10000"/>
          </a:bodyPr>
          <a:lstStyle/>
          <a:p>
            <a:r>
              <a:rPr lang="en-US" dirty="0"/>
              <a:t>Each tree in a random forest learns from a </a:t>
            </a:r>
            <a:r>
              <a:rPr lang="en-US" b="1" dirty="0"/>
              <a:t>random</a:t>
            </a:r>
            <a:r>
              <a:rPr lang="en-US" dirty="0"/>
              <a:t> sample of the data points</a:t>
            </a:r>
          </a:p>
          <a:p>
            <a:r>
              <a:rPr lang="en-US" dirty="0"/>
              <a:t>The samples are drawn with replacement, known as </a:t>
            </a:r>
            <a:r>
              <a:rPr lang="en-US" b="1" i="1" dirty="0">
                <a:solidFill>
                  <a:srgbClr val="FF0000"/>
                </a:solidFill>
              </a:rPr>
              <a:t>bootstrapping</a:t>
            </a:r>
            <a:r>
              <a:rPr lang="en-US" i="1" dirty="0"/>
              <a:t>, </a:t>
            </a:r>
            <a:r>
              <a:rPr lang="en-US" dirty="0"/>
              <a:t>which means that some samples will be used multiple times in a single tree</a:t>
            </a:r>
          </a:p>
          <a:p>
            <a:r>
              <a:rPr lang="en-US" dirty="0"/>
              <a:t>At test time, predictions are made by averaging the predictions of each decision tree</a:t>
            </a:r>
          </a:p>
          <a:p>
            <a:r>
              <a:rPr lang="en-US" dirty="0"/>
              <a:t>This procedure of training each individual learner on different bootstrapped subsets of the data and then averaging the predictions is known as </a:t>
            </a:r>
            <a:r>
              <a:rPr lang="en-US" i="1" dirty="0"/>
              <a:t>bagging</a:t>
            </a:r>
            <a:r>
              <a:rPr lang="en-US" dirty="0"/>
              <a:t>, short for bootstrap aggregating</a:t>
            </a:r>
            <a:r>
              <a:rPr lang="en-US" i="1" dirty="0"/>
              <a:t>.</a:t>
            </a:r>
            <a:endParaRPr lang="en-IN" dirty="0"/>
          </a:p>
        </p:txBody>
      </p:sp>
    </p:spTree>
    <p:extLst>
      <p:ext uri="{BB962C8B-B14F-4D97-AF65-F5344CB8AC3E}">
        <p14:creationId xmlns:p14="http://schemas.microsoft.com/office/powerpoint/2010/main" val="13179534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685800" y="990600"/>
          <a:ext cx="7848600" cy="5182567"/>
        </p:xfrm>
        <a:graphic>
          <a:graphicData uri="http://schemas.openxmlformats.org/drawingml/2006/table">
            <a:tbl>
              <a:tblPr>
                <a:tableStyleId>{5C22544A-7EE6-4342-B048-85BDC9FD1C3A}</a:tableStyleId>
              </a:tblPr>
              <a:tblGrid>
                <a:gridCol w="654050">
                  <a:extLst>
                    <a:ext uri="{9D8B030D-6E8A-4147-A177-3AD203B41FA5}">
                      <a16:colId xmlns:a16="http://schemas.microsoft.com/office/drawing/2014/main" val="20000"/>
                    </a:ext>
                  </a:extLst>
                </a:gridCol>
                <a:gridCol w="1962150">
                  <a:extLst>
                    <a:ext uri="{9D8B030D-6E8A-4147-A177-3AD203B41FA5}">
                      <a16:colId xmlns:a16="http://schemas.microsoft.com/office/drawing/2014/main" val="20001"/>
                    </a:ext>
                  </a:extLst>
                </a:gridCol>
                <a:gridCol w="1308100">
                  <a:extLst>
                    <a:ext uri="{9D8B030D-6E8A-4147-A177-3AD203B41FA5}">
                      <a16:colId xmlns:a16="http://schemas.microsoft.com/office/drawing/2014/main" val="20002"/>
                    </a:ext>
                  </a:extLst>
                </a:gridCol>
                <a:gridCol w="1308100">
                  <a:extLst>
                    <a:ext uri="{9D8B030D-6E8A-4147-A177-3AD203B41FA5}">
                      <a16:colId xmlns:a16="http://schemas.microsoft.com/office/drawing/2014/main" val="20003"/>
                    </a:ext>
                  </a:extLst>
                </a:gridCol>
                <a:gridCol w="1308100">
                  <a:extLst>
                    <a:ext uri="{9D8B030D-6E8A-4147-A177-3AD203B41FA5}">
                      <a16:colId xmlns:a16="http://schemas.microsoft.com/office/drawing/2014/main" val="20004"/>
                    </a:ext>
                  </a:extLst>
                </a:gridCol>
                <a:gridCol w="1308100">
                  <a:extLst>
                    <a:ext uri="{9D8B030D-6E8A-4147-A177-3AD203B41FA5}">
                      <a16:colId xmlns:a16="http://schemas.microsoft.com/office/drawing/2014/main" val="20005"/>
                    </a:ext>
                  </a:extLst>
                </a:gridCol>
              </a:tblGrid>
              <a:tr h="348481">
                <a:tc>
                  <a:txBody>
                    <a:bodyPr/>
                    <a:lstStyle/>
                    <a:p>
                      <a:pPr algn="l" fontAlgn="b"/>
                      <a:r>
                        <a:rPr lang="en-IN" sz="1600" u="none" strike="noStrike" dirty="0">
                          <a:effectLst/>
                        </a:rPr>
                        <a:t> </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Outlook</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Temp</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Humid</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b="1" u="none" strike="noStrike" dirty="0">
                          <a:solidFill>
                            <a:srgbClr val="FF0000"/>
                          </a:solidFill>
                          <a:effectLst/>
                        </a:rPr>
                        <a:t>Windy</a:t>
                      </a:r>
                      <a:endParaRPr lang="en-IN" sz="1600" b="1" i="0" u="none" strike="noStrike" dirty="0">
                        <a:solidFill>
                          <a:srgbClr val="FF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Play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48481">
                <a:tc>
                  <a:txBody>
                    <a:bodyPr/>
                    <a:lstStyle/>
                    <a:p>
                      <a:pPr algn="r" fontAlgn="b"/>
                      <a:r>
                        <a:rPr lang="en-IN" sz="1600" u="none" strike="noStrike" dirty="0">
                          <a:effectLst/>
                        </a:rPr>
                        <a:t>1</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48481">
                <a:tc>
                  <a:txBody>
                    <a:bodyPr/>
                    <a:lstStyle/>
                    <a:p>
                      <a:pPr algn="r" fontAlgn="b"/>
                      <a:r>
                        <a:rPr lang="en-IN" sz="1600" u="none" strike="noStrike">
                          <a:effectLst/>
                        </a:rPr>
                        <a:t>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48481">
                <a:tc>
                  <a:txBody>
                    <a:bodyPr/>
                    <a:lstStyle/>
                    <a:p>
                      <a:pPr algn="r" fontAlgn="b"/>
                      <a:r>
                        <a:rPr lang="en-IN" sz="1600" u="none" strike="noStrike">
                          <a:effectLst/>
                        </a:rPr>
                        <a:t>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48481">
                <a:tc>
                  <a:txBody>
                    <a:bodyPr/>
                    <a:lstStyle/>
                    <a:p>
                      <a:pPr algn="r" fontAlgn="b"/>
                      <a:r>
                        <a:rPr lang="en-IN" sz="1600" u="none" strike="noStrike">
                          <a:effectLst/>
                        </a:rPr>
                        <a:t>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48481">
                <a:tc>
                  <a:txBody>
                    <a:bodyPr/>
                    <a:lstStyle/>
                    <a:p>
                      <a:pPr algn="r" fontAlgn="b"/>
                      <a:r>
                        <a:rPr lang="en-IN" sz="1600" u="none" strike="noStrike">
                          <a:effectLst/>
                        </a:rPr>
                        <a:t>5</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48481">
                <a:tc>
                  <a:txBody>
                    <a:bodyPr/>
                    <a:lstStyle/>
                    <a:p>
                      <a:pPr algn="r" fontAlgn="b"/>
                      <a:r>
                        <a:rPr lang="en-IN" sz="1600" u="none" strike="noStrike">
                          <a:effectLst/>
                        </a:rPr>
                        <a:t>6</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03833">
                <a:tc>
                  <a:txBody>
                    <a:bodyPr/>
                    <a:lstStyle/>
                    <a:p>
                      <a:pPr algn="r" fontAlgn="b"/>
                      <a:r>
                        <a:rPr lang="en-IN" sz="1600" u="none" strike="noStrike">
                          <a:effectLst/>
                        </a:rPr>
                        <a:t>7</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  </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 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strong</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 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48481">
                <a:tc>
                  <a:txBody>
                    <a:bodyPr/>
                    <a:lstStyle/>
                    <a:p>
                      <a:pPr algn="r" fontAlgn="b"/>
                      <a:r>
                        <a:rPr lang="en-IN" sz="1600" u="none" strike="noStrike">
                          <a:effectLst/>
                        </a:rPr>
                        <a:t>8</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weak</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48481">
                <a:tc>
                  <a:txBody>
                    <a:bodyPr/>
                    <a:lstStyle/>
                    <a:p>
                      <a:pPr algn="r" fontAlgn="b"/>
                      <a:r>
                        <a:rPr lang="en-IN" sz="1600" u="none" strike="noStrike" dirty="0">
                          <a:effectLst/>
                        </a:rPr>
                        <a:t>9</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cool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48481">
                <a:tc>
                  <a:txBody>
                    <a:bodyPr/>
                    <a:lstStyle/>
                    <a:p>
                      <a:pPr algn="r" fontAlgn="b"/>
                      <a:r>
                        <a:rPr lang="en-IN" sz="1600" u="none" strike="noStrike">
                          <a:effectLst/>
                        </a:rPr>
                        <a:t>10</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348481">
                <a:tc>
                  <a:txBody>
                    <a:bodyPr/>
                    <a:lstStyle/>
                    <a:p>
                      <a:pPr algn="r" fontAlgn="b"/>
                      <a:r>
                        <a:rPr lang="en-IN" sz="1600" u="none" strike="noStrike">
                          <a:effectLst/>
                        </a:rPr>
                        <a:t>11</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sunny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normal</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348481">
                <a:tc>
                  <a:txBody>
                    <a:bodyPr/>
                    <a:lstStyle/>
                    <a:p>
                      <a:pPr algn="r" fontAlgn="b"/>
                      <a:r>
                        <a:rPr lang="en-IN" sz="1600" u="none" strike="noStrike">
                          <a:effectLst/>
                        </a:rPr>
                        <a:t>12</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high</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348481">
                <a:tc>
                  <a:txBody>
                    <a:bodyPr/>
                    <a:lstStyle/>
                    <a:p>
                      <a:pPr algn="r" fontAlgn="b"/>
                      <a:r>
                        <a:rPr lang="en-IN" sz="1600" u="none" strike="noStrike">
                          <a:effectLst/>
                        </a:rPr>
                        <a:t>13</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overcast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hot</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a:effectLst/>
                        </a:rPr>
                        <a:t>normal</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weak</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yes</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348481">
                <a:tc>
                  <a:txBody>
                    <a:bodyPr/>
                    <a:lstStyle/>
                    <a:p>
                      <a:pPr algn="r" fontAlgn="b"/>
                      <a:r>
                        <a:rPr lang="en-IN" sz="1600" u="none" strike="noStrike">
                          <a:effectLst/>
                        </a:rPr>
                        <a:t>14</a:t>
                      </a:r>
                      <a:endParaRPr lang="en-IN" sz="1600" b="0" i="0" u="none" strike="noStrike">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rainy</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mild</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high</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strong</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600" u="none" strike="noStrike" dirty="0">
                          <a:effectLst/>
                        </a:rPr>
                        <a:t>No</a:t>
                      </a:r>
                      <a:endParaRPr lang="en-IN" sz="16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306849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a:t>ID3- Entropy and Information Gain</a:t>
            </a:r>
          </a:p>
        </p:txBody>
      </p:sp>
      <p:sp>
        <p:nvSpPr>
          <p:cNvPr id="5" name="Subtitle 4"/>
          <p:cNvSpPr>
            <a:spLocks noGrp="1"/>
          </p:cNvSpPr>
          <p:nvPr>
            <p:ph type="subTitle" idx="1"/>
          </p:nvPr>
        </p:nvSpPr>
        <p:spPr/>
        <p:txBody>
          <a:bodyPr/>
          <a:lstStyle/>
          <a:p>
            <a:endParaRPr lang="en-IN"/>
          </a:p>
        </p:txBody>
      </p:sp>
    </p:spTree>
    <p:extLst>
      <p:ext uri="{BB962C8B-B14F-4D97-AF65-F5344CB8AC3E}">
        <p14:creationId xmlns:p14="http://schemas.microsoft.com/office/powerpoint/2010/main" val="24259525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511" t="22671" r="41822" b="4603"/>
          <a:stretch/>
        </p:blipFill>
        <p:spPr>
          <a:xfrm>
            <a:off x="14288" y="0"/>
            <a:ext cx="9129712" cy="6955972"/>
          </a:xfrm>
          <a:prstGeom prst="rect">
            <a:avLst/>
          </a:prstGeom>
        </p:spPr>
      </p:pic>
    </p:spTree>
    <p:extLst>
      <p:ext uri="{BB962C8B-B14F-4D97-AF65-F5344CB8AC3E}">
        <p14:creationId xmlns:p14="http://schemas.microsoft.com/office/powerpoint/2010/main" val="9378461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991" y="155448"/>
            <a:ext cx="7206018" cy="6473952"/>
          </a:xfrm>
          <a:prstGeom prst="rect">
            <a:avLst/>
          </a:prstGeom>
        </p:spPr>
      </p:pic>
      <p:sp>
        <p:nvSpPr>
          <p:cNvPr id="4" name="Rectangle 3"/>
          <p:cNvSpPr/>
          <p:nvPr/>
        </p:nvSpPr>
        <p:spPr>
          <a:xfrm>
            <a:off x="914400" y="5943600"/>
            <a:ext cx="7391400" cy="762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Tally:  four 1s and three 0s</a:t>
            </a:r>
          </a:p>
          <a:p>
            <a:pPr algn="ctr"/>
            <a:r>
              <a:rPr lang="en-US" sz="2400" dirty="0"/>
              <a:t>Prediction = 1</a:t>
            </a:r>
          </a:p>
        </p:txBody>
      </p:sp>
    </p:spTree>
    <p:extLst>
      <p:ext uri="{BB962C8B-B14F-4D97-AF65-F5344CB8AC3E}">
        <p14:creationId xmlns:p14="http://schemas.microsoft.com/office/powerpoint/2010/main" val="23050216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10C8D2-62CD-41AD-82D3-41FD7C5C58FD}"/>
              </a:ext>
            </a:extLst>
          </p:cNvPr>
          <p:cNvPicPr>
            <a:picLocks noChangeAspect="1"/>
          </p:cNvPicPr>
          <p:nvPr/>
        </p:nvPicPr>
        <p:blipFill>
          <a:blip r:embed="rId2"/>
          <a:stretch>
            <a:fillRect/>
          </a:stretch>
        </p:blipFill>
        <p:spPr>
          <a:xfrm>
            <a:off x="0" y="857250"/>
            <a:ext cx="9144000" cy="5143500"/>
          </a:xfrm>
          <a:prstGeom prst="rect">
            <a:avLst/>
          </a:prstGeom>
        </p:spPr>
      </p:pic>
      <p:sp>
        <p:nvSpPr>
          <p:cNvPr id="3" name="TextBox 2">
            <a:extLst>
              <a:ext uri="{FF2B5EF4-FFF2-40B4-BE49-F238E27FC236}">
                <a16:creationId xmlns:a16="http://schemas.microsoft.com/office/drawing/2014/main" id="{1DE0D06C-DD28-4F40-865D-3584C8CC538A}"/>
              </a:ext>
            </a:extLst>
          </p:cNvPr>
          <p:cNvSpPr txBox="1"/>
          <p:nvPr/>
        </p:nvSpPr>
        <p:spPr>
          <a:xfrm>
            <a:off x="3352800" y="533400"/>
            <a:ext cx="5235344" cy="369332"/>
          </a:xfrm>
          <a:prstGeom prst="rect">
            <a:avLst/>
          </a:prstGeom>
          <a:noFill/>
        </p:spPr>
        <p:txBody>
          <a:bodyPr wrap="none" rtlCol="0">
            <a:spAutoFit/>
          </a:bodyPr>
          <a:lstStyle/>
          <a:p>
            <a:r>
              <a:rPr lang="en-IN" dirty="0"/>
              <a:t>For using </a:t>
            </a:r>
            <a:r>
              <a:rPr lang="en-IN" dirty="0" err="1"/>
              <a:t>pydotplus</a:t>
            </a:r>
            <a:r>
              <a:rPr lang="en-IN" dirty="0"/>
              <a:t> in python for decision tree graphs</a:t>
            </a:r>
          </a:p>
        </p:txBody>
      </p:sp>
    </p:spTree>
    <p:extLst>
      <p:ext uri="{BB962C8B-B14F-4D97-AF65-F5344CB8AC3E}">
        <p14:creationId xmlns:p14="http://schemas.microsoft.com/office/powerpoint/2010/main" val="38664634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a:t>End</a:t>
            </a:r>
          </a:p>
        </p:txBody>
      </p:sp>
    </p:spTree>
    <p:extLst>
      <p:ext uri="{BB962C8B-B14F-4D97-AF65-F5344CB8AC3E}">
        <p14:creationId xmlns:p14="http://schemas.microsoft.com/office/powerpoint/2010/main" val="1972321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ID3</a:t>
            </a:r>
          </a:p>
        </p:txBody>
      </p:sp>
      <p:sp>
        <p:nvSpPr>
          <p:cNvPr id="3" name="Content Placeholder 2"/>
          <p:cNvSpPr>
            <a:spLocks noGrp="1"/>
          </p:cNvSpPr>
          <p:nvPr>
            <p:ph idx="1"/>
          </p:nvPr>
        </p:nvSpPr>
        <p:spPr/>
        <p:txBody>
          <a:bodyPr>
            <a:normAutofit/>
          </a:bodyPr>
          <a:lstStyle/>
          <a:p>
            <a:r>
              <a:rPr lang="en-IN" b="1" dirty="0"/>
              <a:t>ID3 </a:t>
            </a:r>
            <a:r>
              <a:rPr lang="en-IN" b="1" dirty="0">
                <a:solidFill>
                  <a:srgbClr val="00B0F0"/>
                </a:solidFill>
              </a:rPr>
              <a:t>(</a:t>
            </a:r>
            <a:r>
              <a:rPr lang="en-US" b="1" dirty="0">
                <a:solidFill>
                  <a:srgbClr val="00B0F0"/>
                </a:solidFill>
              </a:rPr>
              <a:t>Iterative </a:t>
            </a:r>
            <a:r>
              <a:rPr lang="en-US" b="1" dirty="0" err="1">
                <a:solidFill>
                  <a:srgbClr val="00B0F0"/>
                </a:solidFill>
              </a:rPr>
              <a:t>Dichotomiser</a:t>
            </a:r>
            <a:r>
              <a:rPr lang="en-US" b="1" dirty="0">
                <a:solidFill>
                  <a:srgbClr val="00B0F0"/>
                </a:solidFill>
              </a:rPr>
              <a:t> 3</a:t>
            </a:r>
            <a:r>
              <a:rPr lang="en-IN" b="1" dirty="0">
                <a:solidFill>
                  <a:srgbClr val="00B0F0"/>
                </a:solidFill>
              </a:rPr>
              <a:t>)</a:t>
            </a:r>
          </a:p>
          <a:p>
            <a:r>
              <a:rPr lang="en-IN" dirty="0"/>
              <a:t>The core algorithm for building decision trees is called </a:t>
            </a:r>
            <a:r>
              <a:rPr lang="en-IN" b="1" dirty="0"/>
              <a:t>ID3. </a:t>
            </a:r>
            <a:r>
              <a:rPr lang="en-IN" dirty="0"/>
              <a:t>Developed</a:t>
            </a:r>
            <a:r>
              <a:rPr lang="en-IN" b="1" dirty="0"/>
              <a:t> </a:t>
            </a:r>
            <a:r>
              <a:rPr lang="en-IN" dirty="0"/>
              <a:t>by J. R. Quinlan, this algorithm employs a top-down, greedy search through the space of possible branches with no backtracking. ID3 uses (</a:t>
            </a:r>
            <a:r>
              <a:rPr lang="en-IN" i="1" dirty="0"/>
              <a:t>Entropy</a:t>
            </a:r>
            <a:r>
              <a:rPr lang="en-IN" dirty="0"/>
              <a:t> and </a:t>
            </a:r>
            <a:r>
              <a:rPr lang="en-IN" i="1" dirty="0"/>
              <a:t>Information Gain)</a:t>
            </a:r>
            <a:r>
              <a:rPr lang="en-IN" dirty="0"/>
              <a:t> to construct a decision tree.</a:t>
            </a:r>
          </a:p>
        </p:txBody>
      </p:sp>
    </p:spTree>
    <p:extLst>
      <p:ext uri="{BB962C8B-B14F-4D97-AF65-F5344CB8AC3E}">
        <p14:creationId xmlns:p14="http://schemas.microsoft.com/office/powerpoint/2010/main" val="2521569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Information Gain</a:t>
            </a:r>
          </a:p>
        </p:txBody>
      </p:sp>
      <p:sp>
        <p:nvSpPr>
          <p:cNvPr id="3" name="Content Placeholder 2"/>
          <p:cNvSpPr>
            <a:spLocks noGrp="1"/>
          </p:cNvSpPr>
          <p:nvPr>
            <p:ph idx="1"/>
          </p:nvPr>
        </p:nvSpPr>
        <p:spPr/>
        <p:txBody>
          <a:bodyPr>
            <a:normAutofit lnSpcReduction="10000"/>
          </a:bodyPr>
          <a:lstStyle/>
          <a:p>
            <a:r>
              <a:rPr lang="en-IN" dirty="0"/>
              <a:t>The information gain is the decrease in entropy after a dataset is split the basis of an attribute. Constructing a decision tree is all about finding attribute that returns the </a:t>
            </a:r>
            <a:r>
              <a:rPr lang="en-IN" b="1" dirty="0"/>
              <a:t>highest information gain</a:t>
            </a:r>
            <a:r>
              <a:rPr lang="en-IN" dirty="0"/>
              <a:t>. That is split at the attribute that has the highest information gain. </a:t>
            </a:r>
          </a:p>
          <a:p>
            <a:r>
              <a:rPr lang="en-IN" dirty="0"/>
              <a:t>Information gain is calculated based on entropy. </a:t>
            </a:r>
          </a:p>
        </p:txBody>
      </p:sp>
    </p:spTree>
    <p:extLst>
      <p:ext uri="{BB962C8B-B14F-4D97-AF65-F5344CB8AC3E}">
        <p14:creationId xmlns:p14="http://schemas.microsoft.com/office/powerpoint/2010/main" val="405236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Entropy</a:t>
            </a:r>
          </a:p>
        </p:txBody>
      </p:sp>
      <p:sp>
        <p:nvSpPr>
          <p:cNvPr id="3" name="Content Placeholder 2"/>
          <p:cNvSpPr>
            <a:spLocks noGrp="1"/>
          </p:cNvSpPr>
          <p:nvPr>
            <p:ph idx="1"/>
          </p:nvPr>
        </p:nvSpPr>
        <p:spPr/>
        <p:txBody>
          <a:bodyPr>
            <a:noAutofit/>
          </a:bodyPr>
          <a:lstStyle/>
          <a:p>
            <a:r>
              <a:rPr lang="en-IN" sz="2400" b="1" dirty="0"/>
              <a:t>Entropy is used for calculating Information gain. </a:t>
            </a:r>
          </a:p>
          <a:p>
            <a:r>
              <a:rPr lang="en-IN" sz="2400" b="1" dirty="0"/>
              <a:t>Entropy : </a:t>
            </a:r>
            <a:r>
              <a:rPr lang="en-IN" sz="2400" dirty="0"/>
              <a:t>A decision tree is built top-down from a root node and involves partitioning the data into subsets that contain instances with similar values (homogeneous). </a:t>
            </a:r>
          </a:p>
          <a:p>
            <a:r>
              <a:rPr lang="en-IN" sz="2400" dirty="0"/>
              <a:t>ID3 algorithm uses entropy to calculate the homogeneity of a sample. </a:t>
            </a:r>
          </a:p>
          <a:p>
            <a:pPr marL="0" indent="0">
              <a:buNone/>
            </a:pPr>
            <a:r>
              <a:rPr lang="en-IN" sz="2400" dirty="0"/>
              <a:t>Entropy is used measuring Impurity</a:t>
            </a:r>
          </a:p>
          <a:p>
            <a:pPr marL="514350" indent="-514350">
              <a:buFont typeface="+mj-lt"/>
              <a:buAutoNum type="arabicPeriod"/>
            </a:pPr>
            <a:r>
              <a:rPr lang="en-IN" sz="2400" dirty="0"/>
              <a:t>If the sample is completely homogeneous the </a:t>
            </a:r>
            <a:r>
              <a:rPr lang="en-IN" sz="2400" b="1" dirty="0"/>
              <a:t>entropy is zero (If your data is matching- that means no impurity)</a:t>
            </a:r>
          </a:p>
          <a:p>
            <a:pPr marL="514350" indent="-514350">
              <a:buFont typeface="+mj-lt"/>
              <a:buAutoNum type="arabicPeriod"/>
            </a:pPr>
            <a:r>
              <a:rPr lang="en-IN" sz="2400" dirty="0"/>
              <a:t>If the sample is equally divided then it has </a:t>
            </a:r>
            <a:r>
              <a:rPr lang="en-IN" sz="2400" b="1" dirty="0"/>
              <a:t>entropy of one. (contains equal divisions of different data). No matching data. Then  Impurity is high so entropy is 1.</a:t>
            </a:r>
          </a:p>
          <a:p>
            <a:pPr marL="0" indent="0">
              <a:buNone/>
            </a:pPr>
            <a:br>
              <a:rPr lang="en-IN" sz="2400" dirty="0"/>
            </a:br>
            <a:endParaRPr lang="en-IN" sz="2400" dirty="0"/>
          </a:p>
        </p:txBody>
      </p:sp>
    </p:spTree>
    <p:extLst>
      <p:ext uri="{BB962C8B-B14F-4D97-AF65-F5344CB8AC3E}">
        <p14:creationId xmlns:p14="http://schemas.microsoft.com/office/powerpoint/2010/main" val="21920603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4646</TotalTime>
  <Words>3178</Words>
  <Application>Microsoft Office PowerPoint</Application>
  <PresentationFormat>On-screen Show (4:3)</PresentationFormat>
  <Paragraphs>1286</Paragraphs>
  <Slides>63</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63</vt:i4>
      </vt:variant>
    </vt:vector>
  </HeadingPairs>
  <TitlesOfParts>
    <vt:vector size="66" baseType="lpstr">
      <vt:lpstr>Arial</vt:lpstr>
      <vt:lpstr>Calibri</vt:lpstr>
      <vt:lpstr>Office Theme</vt:lpstr>
      <vt:lpstr>Decision Tree – Entropy and Gini Index</vt:lpstr>
      <vt:lpstr>PowerPoint Presentation</vt:lpstr>
      <vt:lpstr>Definitions</vt:lpstr>
      <vt:lpstr>Definitions</vt:lpstr>
      <vt:lpstr>Types of Algorithms in Decision Tree</vt:lpstr>
      <vt:lpstr>ID3- Entropy and Information Gain</vt:lpstr>
      <vt:lpstr>ID3</vt:lpstr>
      <vt:lpstr>Information Gain</vt:lpstr>
      <vt:lpstr>Entropy</vt:lpstr>
      <vt:lpstr>Example of Entropy</vt:lpstr>
      <vt:lpstr>What is Impurity (in Entropy)</vt:lpstr>
      <vt:lpstr>TASK: FRUITS should have matching Labels </vt:lpstr>
      <vt:lpstr>TASK: FRUITS should have matching Labels </vt:lpstr>
      <vt:lpstr>TASK: FRUITS should have matching Labels </vt:lpstr>
      <vt:lpstr>Entropy</vt:lpstr>
      <vt:lpstr>Entropy</vt:lpstr>
      <vt:lpstr>Half Yes, Half No, Entropy =1</vt:lpstr>
      <vt:lpstr>[Total Yes] or  [Total No] Entropy] =0</vt:lpstr>
      <vt:lpstr>Entropy</vt:lpstr>
      <vt:lpstr>Entropy</vt:lpstr>
      <vt:lpstr>Information Gain</vt:lpstr>
      <vt:lpstr>Decision Tree – Play Golf  </vt:lpstr>
      <vt:lpstr>Decision Tree</vt:lpstr>
      <vt:lpstr>PowerPoint Presentation</vt:lpstr>
      <vt:lpstr>PowerPoint Presentation</vt:lpstr>
      <vt:lpstr>PowerPoint Presentation</vt:lpstr>
      <vt:lpstr>Weather Data </vt:lpstr>
      <vt:lpstr>Compute Entropy Of Total DataSet Rows = 14</vt:lpstr>
      <vt:lpstr>Which Node to select as Root Node</vt:lpstr>
      <vt:lpstr>Calculated Entropy and Information Gain for Each Node</vt:lpstr>
      <vt:lpstr>Which Node to select as Root Node: Outlook</vt:lpstr>
      <vt:lpstr>Information Gain for : Outlook</vt:lpstr>
      <vt:lpstr>Which node to select as Root Node ? Windy</vt:lpstr>
      <vt:lpstr>Information Gain for : Windy</vt:lpstr>
      <vt:lpstr>Calculate the Info Gain for all the nodes</vt:lpstr>
      <vt:lpstr>Select the Node with highest Info Gain: Outlook</vt:lpstr>
      <vt:lpstr>PowerPoint Presentation</vt:lpstr>
      <vt:lpstr>PowerPoint Presentation</vt:lpstr>
      <vt:lpstr>PowerPoint Presentation</vt:lpstr>
      <vt:lpstr>PowerPoint Presentation</vt:lpstr>
      <vt:lpstr>Gini Index</vt:lpstr>
      <vt:lpstr>PowerPoint Presentation</vt:lpstr>
      <vt:lpstr>Gini Index</vt:lpstr>
      <vt:lpstr>Calucate Gini for a split</vt:lpstr>
      <vt:lpstr>PowerPoint Presentation</vt:lpstr>
      <vt:lpstr>Calculate Gini Index</vt:lpstr>
      <vt:lpstr>Gini Gain</vt:lpstr>
      <vt:lpstr>Gini Gain - Outlook</vt:lpstr>
      <vt:lpstr>Gini Gain – For all Predictors</vt:lpstr>
      <vt:lpstr>Split on Which Column?</vt:lpstr>
      <vt:lpstr>Gini Vs Entropy</vt:lpstr>
      <vt:lpstr>Gini Vs Entropy</vt:lpstr>
      <vt:lpstr>End </vt:lpstr>
      <vt:lpstr>Random Forest</vt:lpstr>
      <vt:lpstr>Definitions</vt:lpstr>
      <vt:lpstr>Random Forest </vt:lpstr>
      <vt:lpstr>Random Forest</vt:lpstr>
      <vt:lpstr>Random sampling of training observations</vt:lpstr>
      <vt:lpstr>PowerPoint Presentation</vt:lpstr>
      <vt:lpstr>PowerPoint Presentation</vt:lpstr>
      <vt:lpstr>PowerPoint Presentation</vt:lpstr>
      <vt:lpstr>PowerPoint Presentation</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Arunkumar Nair</cp:lastModifiedBy>
  <cp:revision>125</cp:revision>
  <dcterms:created xsi:type="dcterms:W3CDTF">2006-08-16T00:00:00Z</dcterms:created>
  <dcterms:modified xsi:type="dcterms:W3CDTF">2020-02-26T01:31:17Z</dcterms:modified>
</cp:coreProperties>
</file>